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jD55zoGBFhRELfdA370KjwZG32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5B8013-B0B6-49A1-ABFE-A723AA9589F4}">
  <a:tblStyle styleId="{F45B8013-B0B6-49A1-ABFE-A723AA9589F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DFD"/>
          </a:solidFill>
        </a:fill>
      </a:tcStyle>
    </a:wholeTbl>
    <a:band1H>
      <a:tcTxStyle/>
      <a:tcStyle>
        <a:fill>
          <a:solidFill>
            <a:srgbClr val="CDD8FB"/>
          </a:solidFill>
        </a:fill>
      </a:tcStyle>
    </a:band1H>
    <a:band2H>
      <a:tcTxStyle/>
    </a:band2H>
    <a:band1V>
      <a:tcTxStyle/>
      <a:tcStyle>
        <a:fill>
          <a:solidFill>
            <a:srgbClr val="CDD8FB"/>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063705e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063705e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0278179a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0278179a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063705e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f063705ee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063705ee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f063705ee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063705e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f063705e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0278187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0278187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0278179a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0278179a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0278179a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0278179a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0278179a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0278179a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 name="Google Shape;1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gif"/><Relationship Id="rId4" Type="http://schemas.openxmlformats.org/officeDocument/2006/relationships/image" Target="../media/image37.png"/><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gif"/><Relationship Id="rId4" Type="http://schemas.openxmlformats.org/officeDocument/2006/relationships/image" Target="../media/image34.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gif"/><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jp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jpg"/><Relationship Id="rId4" Type="http://schemas.openxmlformats.org/officeDocument/2006/relationships/hyperlink" Target="http://www.kaggle.com" TargetMode="External"/><Relationship Id="rId5" Type="http://schemas.openxmlformats.org/officeDocument/2006/relationships/hyperlink" Target="http://www.nairaproject.com" TargetMode="External"/><Relationship Id="rId6" Type="http://schemas.openxmlformats.org/officeDocument/2006/relationships/hyperlink" Target="http://www.theconversation.com" TargetMode="External"/><Relationship Id="rId7" Type="http://schemas.openxmlformats.org/officeDocument/2006/relationships/hyperlink" Target="http://www.papers.ssr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53" name="Shape 53"/>
        <p:cNvGrpSpPr/>
        <p:nvPr/>
      </p:nvGrpSpPr>
      <p:grpSpPr>
        <a:xfrm>
          <a:off x="0" y="0"/>
          <a:ext cx="0" cy="0"/>
          <a:chOff x="0" y="0"/>
          <a:chExt cx="0" cy="0"/>
        </a:xfrm>
      </p:grpSpPr>
      <p:sp>
        <p:nvSpPr>
          <p:cNvPr id="54" name="Google Shape;54;p1"/>
          <p:cNvSpPr txBox="1"/>
          <p:nvPr>
            <p:ph type="title"/>
          </p:nvPr>
        </p:nvSpPr>
        <p:spPr>
          <a:xfrm>
            <a:off x="311700" y="27477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             </a:t>
            </a:r>
            <a:br>
              <a:rPr lang="en-US"/>
            </a:br>
            <a:br>
              <a:rPr lang="en-US"/>
            </a:br>
            <a:br>
              <a:rPr lang="en-US"/>
            </a:br>
            <a:r>
              <a:rPr lang="en-US"/>
              <a:t>                    Consumer Behaviour</a:t>
            </a:r>
            <a:br>
              <a:rPr lang="en-US"/>
            </a:br>
            <a:br>
              <a:rPr lang="en-US"/>
            </a:br>
            <a:br>
              <a:rPr lang="en-US"/>
            </a:br>
            <a:br>
              <a:rPr lang="en-US"/>
            </a:br>
            <a:br>
              <a:rPr lang="en-US" sz="1555"/>
            </a:br>
            <a:r>
              <a:rPr lang="en-US" sz="1555"/>
              <a:t>Submitted by : PGP DSE GGN Jan’21-Aug’21                                                               Mentor : </a:t>
            </a:r>
            <a:br>
              <a:rPr lang="en-US" sz="1555"/>
            </a:br>
            <a:r>
              <a:rPr lang="en-US" sz="1555"/>
              <a:t>Capstone Group 3                                                                                                           Vibha Santhanam</a:t>
            </a:r>
            <a:br>
              <a:rPr lang="en-US"/>
            </a:br>
            <a:br>
              <a:rPr lang="en-US"/>
            </a:br>
            <a:br>
              <a:rPr lang="en-US"/>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12" name="Shape 112"/>
        <p:cNvGrpSpPr/>
        <p:nvPr/>
      </p:nvGrpSpPr>
      <p:grpSpPr>
        <a:xfrm>
          <a:off x="0" y="0"/>
          <a:ext cx="0" cy="0"/>
          <a:chOff x="0" y="0"/>
          <a:chExt cx="0" cy="0"/>
        </a:xfrm>
      </p:grpSpPr>
      <p:sp>
        <p:nvSpPr>
          <p:cNvPr id="113" name="Google Shape;113;p10"/>
          <p:cNvSpPr txBox="1"/>
          <p:nvPr>
            <p:ph type="title"/>
          </p:nvPr>
        </p:nvSpPr>
        <p:spPr>
          <a:xfrm>
            <a:off x="311700" y="210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2800"/>
              <a:buNone/>
            </a:pPr>
            <a:r>
              <a:rPr b="1" lang="en-US" sz="1600">
                <a:solidFill>
                  <a:srgbClr val="292929"/>
                </a:solidFill>
              </a:rPr>
              <a:t>Project Justification:</a:t>
            </a:r>
            <a:endParaRPr b="1" sz="1600">
              <a:solidFill>
                <a:srgbClr val="292929"/>
              </a:solidFill>
            </a:endParaRPr>
          </a:p>
          <a:p>
            <a:pPr indent="0" lvl="0" marL="0" rtl="0" algn="l">
              <a:lnSpc>
                <a:spcPct val="100000"/>
              </a:lnSpc>
              <a:spcBef>
                <a:spcPts val="0"/>
              </a:spcBef>
              <a:spcAft>
                <a:spcPts val="0"/>
              </a:spcAft>
              <a:buSzPts val="990"/>
              <a:buNone/>
            </a:pPr>
            <a:r>
              <a:t/>
            </a:r>
            <a:endParaRPr sz="2520"/>
          </a:p>
        </p:txBody>
      </p:sp>
      <p:sp>
        <p:nvSpPr>
          <p:cNvPr id="114" name="Google Shape;114;p10"/>
          <p:cNvSpPr txBox="1"/>
          <p:nvPr>
            <p:ph idx="1" type="body"/>
          </p:nvPr>
        </p:nvSpPr>
        <p:spPr>
          <a:xfrm>
            <a:off x="311700" y="782700"/>
            <a:ext cx="8122200" cy="1224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b="1" lang="en-US" sz="1500" u="sng">
                <a:solidFill>
                  <a:srgbClr val="292929"/>
                </a:solidFill>
              </a:rPr>
              <a:t>Problem statement:</a:t>
            </a:r>
            <a:endParaRPr b="1" sz="1500" u="sng">
              <a:solidFill>
                <a:srgbClr val="292929"/>
              </a:solidFill>
            </a:endParaRPr>
          </a:p>
          <a:p>
            <a:pPr indent="0" lvl="0" marL="457200" rtl="0" algn="l">
              <a:lnSpc>
                <a:spcPct val="150000"/>
              </a:lnSpc>
              <a:spcBef>
                <a:spcPts val="0"/>
              </a:spcBef>
              <a:spcAft>
                <a:spcPts val="0"/>
              </a:spcAft>
              <a:buClr>
                <a:schemeClr val="dk1"/>
              </a:buClr>
              <a:buSzPts val="1100"/>
              <a:buFont typeface="Arial"/>
              <a:buNone/>
            </a:pPr>
            <a:r>
              <a:t/>
            </a:r>
            <a:endParaRPr sz="1200">
              <a:solidFill>
                <a:srgbClr val="292929"/>
              </a:solidFill>
            </a:endParaRPr>
          </a:p>
          <a:p>
            <a:pPr indent="0" lvl="0" marL="457200" rtl="0" algn="l">
              <a:lnSpc>
                <a:spcPct val="150000"/>
              </a:lnSpc>
              <a:spcBef>
                <a:spcPts val="0"/>
              </a:spcBef>
              <a:spcAft>
                <a:spcPts val="0"/>
              </a:spcAft>
              <a:buClr>
                <a:schemeClr val="dk1"/>
              </a:buClr>
              <a:buSzPts val="1100"/>
              <a:buFont typeface="Arial"/>
              <a:buNone/>
            </a:pPr>
            <a:r>
              <a:rPr lang="en-US" sz="1200">
                <a:solidFill>
                  <a:srgbClr val="292929"/>
                </a:solidFill>
              </a:rPr>
              <a:t>To understand the product placement as per the consumer needs that would help the retailers understand the consumer demands.</a:t>
            </a:r>
            <a:endParaRPr sz="1200">
              <a:solidFill>
                <a:srgbClr val="292929"/>
              </a:solidFill>
            </a:endParaRPr>
          </a:p>
          <a:p>
            <a:pPr indent="0" lvl="0" marL="0" rtl="0" algn="l">
              <a:lnSpc>
                <a:spcPct val="150000"/>
              </a:lnSpc>
              <a:spcBef>
                <a:spcPts val="0"/>
              </a:spcBef>
              <a:spcAft>
                <a:spcPts val="0"/>
              </a:spcAft>
              <a:buClr>
                <a:schemeClr val="dk1"/>
              </a:buClr>
              <a:buSzPts val="1100"/>
              <a:buFont typeface="Arial"/>
              <a:buNone/>
            </a:pPr>
            <a:r>
              <a:t/>
            </a:r>
            <a:endParaRPr sz="1400">
              <a:solidFill>
                <a:srgbClr val="292929"/>
              </a:solidFill>
            </a:endParaRPr>
          </a:p>
          <a:p>
            <a:pPr indent="0" lvl="0" marL="457200" rtl="0" algn="l">
              <a:lnSpc>
                <a:spcPct val="150000"/>
              </a:lnSpc>
              <a:spcBef>
                <a:spcPts val="0"/>
              </a:spcBef>
              <a:spcAft>
                <a:spcPts val="0"/>
              </a:spcAft>
              <a:buClr>
                <a:schemeClr val="dk1"/>
              </a:buClr>
              <a:buSzPts val="1100"/>
              <a:buFont typeface="Arial"/>
              <a:buNone/>
            </a:pPr>
            <a:r>
              <a:t/>
            </a:r>
            <a:endParaRPr sz="1400">
              <a:solidFill>
                <a:srgbClr val="292929"/>
              </a:solidFill>
            </a:endParaRPr>
          </a:p>
          <a:p>
            <a:pPr indent="0" lvl="0" marL="457200" rtl="0" algn="l">
              <a:lnSpc>
                <a:spcPct val="150000"/>
              </a:lnSpc>
              <a:spcBef>
                <a:spcPts val="0"/>
              </a:spcBef>
              <a:spcAft>
                <a:spcPts val="0"/>
              </a:spcAft>
              <a:buClr>
                <a:schemeClr val="dk1"/>
              </a:buClr>
              <a:buSzPts val="1100"/>
              <a:buFont typeface="Arial"/>
              <a:buNone/>
            </a:pPr>
            <a:r>
              <a:t/>
            </a:r>
            <a:endParaRPr sz="1400">
              <a:solidFill>
                <a:srgbClr val="292929"/>
              </a:solidFill>
            </a:endParaRPr>
          </a:p>
          <a:p>
            <a:pPr indent="0" lvl="0" marL="0" rtl="0" algn="l">
              <a:lnSpc>
                <a:spcPct val="115000"/>
              </a:lnSpc>
              <a:spcBef>
                <a:spcPts val="0"/>
              </a:spcBef>
              <a:spcAft>
                <a:spcPts val="1200"/>
              </a:spcAft>
              <a:buSzPts val="1800"/>
              <a:buNone/>
            </a:pPr>
            <a:r>
              <a:t/>
            </a:r>
            <a:endParaRPr sz="1400"/>
          </a:p>
        </p:txBody>
      </p:sp>
      <p:sp>
        <p:nvSpPr>
          <p:cNvPr id="115" name="Google Shape;115;p10"/>
          <p:cNvSpPr txBox="1"/>
          <p:nvPr/>
        </p:nvSpPr>
        <p:spPr>
          <a:xfrm>
            <a:off x="750300" y="2061000"/>
            <a:ext cx="7810200" cy="273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1500" u="sng">
                <a:solidFill>
                  <a:srgbClr val="292929"/>
                </a:solidFill>
              </a:rPr>
              <a:t>Project Outcome:</a:t>
            </a:r>
            <a:endParaRPr b="1" sz="1500" u="sng">
              <a:solidFill>
                <a:srgbClr val="292929"/>
              </a:solidFill>
            </a:endParaRPr>
          </a:p>
          <a:p>
            <a:pPr indent="0" lvl="0" marL="457200" rtl="0" algn="l">
              <a:lnSpc>
                <a:spcPct val="150000"/>
              </a:lnSpc>
              <a:spcBef>
                <a:spcPts val="0"/>
              </a:spcBef>
              <a:spcAft>
                <a:spcPts val="0"/>
              </a:spcAft>
              <a:buClr>
                <a:schemeClr val="dk1"/>
              </a:buClr>
              <a:buSzPts val="1100"/>
              <a:buFont typeface="Arial"/>
              <a:buNone/>
            </a:pPr>
            <a:r>
              <a:t/>
            </a:r>
            <a:endParaRPr>
              <a:solidFill>
                <a:srgbClr val="292929"/>
              </a:solidFill>
            </a:endParaRPr>
          </a:p>
          <a:p>
            <a:pPr indent="0" lvl="0" marL="0" rtl="0" algn="just">
              <a:lnSpc>
                <a:spcPct val="150000"/>
              </a:lnSpc>
              <a:spcBef>
                <a:spcPts val="0"/>
              </a:spcBef>
              <a:spcAft>
                <a:spcPts val="0"/>
              </a:spcAft>
              <a:buClr>
                <a:schemeClr val="dk1"/>
              </a:buClr>
              <a:buSzPts val="1100"/>
              <a:buFont typeface="Arial"/>
              <a:buNone/>
            </a:pPr>
            <a:r>
              <a:rPr lang="en-US" sz="1200">
                <a:solidFill>
                  <a:srgbClr val="292929"/>
                </a:solidFill>
              </a:rPr>
              <a:t>We have calculated customer scores based on customer segmentation using RFM analysis (recency, frequency, monetary values) for the retailers.</a:t>
            </a:r>
            <a:endParaRPr sz="1200">
              <a:solidFill>
                <a:srgbClr val="292929"/>
              </a:solidFill>
            </a:endParaRPr>
          </a:p>
          <a:p>
            <a:pPr indent="0" lvl="0" marL="0" rtl="0" algn="just">
              <a:lnSpc>
                <a:spcPct val="150000"/>
              </a:lnSpc>
              <a:spcBef>
                <a:spcPts val="0"/>
              </a:spcBef>
              <a:spcAft>
                <a:spcPts val="0"/>
              </a:spcAft>
              <a:buClr>
                <a:schemeClr val="dk1"/>
              </a:buClr>
              <a:buSzPts val="1100"/>
              <a:buFont typeface="Arial"/>
              <a:buNone/>
            </a:pPr>
            <a:r>
              <a:rPr lang="en-US" sz="1200">
                <a:solidFill>
                  <a:srgbClr val="292929"/>
                </a:solidFill>
              </a:rPr>
              <a:t>Then, we can implemented the churn analysis, that will help us to target the customers that are not satisfied with our services. Hence, we can also implement right marketing strategies for retaining them.</a:t>
            </a:r>
            <a:endParaRPr sz="1200">
              <a:solidFill>
                <a:srgbClr val="292929"/>
              </a:solidFill>
            </a:endParaRPr>
          </a:p>
          <a:p>
            <a:pPr indent="0" lvl="0" marL="0" rtl="0" algn="just">
              <a:lnSpc>
                <a:spcPct val="150000"/>
              </a:lnSpc>
              <a:spcBef>
                <a:spcPts val="0"/>
              </a:spcBef>
              <a:spcAft>
                <a:spcPts val="0"/>
              </a:spcAft>
              <a:buClr>
                <a:schemeClr val="dk1"/>
              </a:buClr>
              <a:buSzPts val="1100"/>
              <a:buFont typeface="Arial"/>
              <a:buNone/>
            </a:pPr>
            <a:r>
              <a:rPr lang="en-US" sz="1200">
                <a:solidFill>
                  <a:srgbClr val="292929"/>
                </a:solidFill>
              </a:rPr>
              <a:t>Next, we implemented market basket analysis to know the requirements or tastes of the customer, in order to make a personalised shopping experience for them.</a:t>
            </a:r>
            <a:endParaRPr sz="1200">
              <a:solidFill>
                <a:srgbClr val="292929"/>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4"/>
          <p:cNvSpPr txBox="1"/>
          <p:nvPr>
            <p:ph type="title"/>
          </p:nvPr>
        </p:nvSpPr>
        <p:spPr>
          <a:xfrm>
            <a:off x="311700" y="23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US" sz="1400">
                <a:solidFill>
                  <a:srgbClr val="292929"/>
                </a:solidFill>
              </a:rPr>
              <a:t>Data Exploration (EDA):</a:t>
            </a:r>
            <a:endParaRPr b="1" sz="1400">
              <a:solidFill>
                <a:srgbClr val="292929"/>
              </a:solidFill>
            </a:endParaRPr>
          </a:p>
          <a:p>
            <a:pPr indent="-317500" lvl="0" marL="457200" rtl="0" algn="l">
              <a:lnSpc>
                <a:spcPct val="150000"/>
              </a:lnSpc>
              <a:spcBef>
                <a:spcPts val="0"/>
              </a:spcBef>
              <a:spcAft>
                <a:spcPts val="0"/>
              </a:spcAft>
              <a:buClr>
                <a:srgbClr val="292929"/>
              </a:buClr>
              <a:buSzPts val="1400"/>
              <a:buFont typeface="Arial"/>
              <a:buChar char="●"/>
            </a:pPr>
            <a:r>
              <a:rPr b="1" lang="en-US" sz="1400">
                <a:solidFill>
                  <a:srgbClr val="292929"/>
                </a:solidFill>
              </a:rPr>
              <a:t>Univariate analysis:</a:t>
            </a:r>
            <a:endParaRPr sz="1400">
              <a:solidFill>
                <a:srgbClr val="292929"/>
              </a:solidFill>
            </a:endParaRPr>
          </a:p>
          <a:p>
            <a:pPr indent="0" lvl="0" marL="0" rtl="0" algn="l">
              <a:lnSpc>
                <a:spcPct val="100000"/>
              </a:lnSpc>
              <a:spcBef>
                <a:spcPts val="0"/>
              </a:spcBef>
              <a:spcAft>
                <a:spcPts val="0"/>
              </a:spcAft>
              <a:buSzPts val="2800"/>
              <a:buNone/>
            </a:pPr>
            <a:r>
              <a:t/>
            </a:r>
            <a:endParaRPr sz="1400"/>
          </a:p>
        </p:txBody>
      </p:sp>
      <p:sp>
        <p:nvSpPr>
          <p:cNvPr id="121" name="Google Shape;121;p14"/>
          <p:cNvSpPr txBox="1"/>
          <p:nvPr>
            <p:ph idx="1" type="body"/>
          </p:nvPr>
        </p:nvSpPr>
        <p:spPr>
          <a:xfrm>
            <a:off x="311700" y="92770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2" name="Google Shape;122;p14"/>
          <p:cNvPicPr preferRelativeResize="0"/>
          <p:nvPr/>
        </p:nvPicPr>
        <p:blipFill rotWithShape="1">
          <a:blip r:embed="rId3">
            <a:alphaModFix/>
          </a:blip>
          <a:srcRect b="0" l="0" r="0" t="0"/>
          <a:stretch/>
        </p:blipFill>
        <p:spPr>
          <a:xfrm>
            <a:off x="220575" y="789400"/>
            <a:ext cx="4481074" cy="2322425"/>
          </a:xfrm>
          <a:prstGeom prst="rect">
            <a:avLst/>
          </a:prstGeom>
          <a:noFill/>
          <a:ln>
            <a:noFill/>
          </a:ln>
        </p:spPr>
      </p:pic>
      <p:pic>
        <p:nvPicPr>
          <p:cNvPr id="123" name="Google Shape;123;p14"/>
          <p:cNvPicPr preferRelativeResize="0"/>
          <p:nvPr/>
        </p:nvPicPr>
        <p:blipFill rotWithShape="1">
          <a:blip r:embed="rId4">
            <a:alphaModFix/>
          </a:blip>
          <a:srcRect b="0" l="0" r="0" t="0"/>
          <a:stretch/>
        </p:blipFill>
        <p:spPr>
          <a:xfrm>
            <a:off x="399000" y="2960150"/>
            <a:ext cx="4233499" cy="2140150"/>
          </a:xfrm>
          <a:prstGeom prst="rect">
            <a:avLst/>
          </a:prstGeom>
          <a:noFill/>
          <a:ln>
            <a:noFill/>
          </a:ln>
        </p:spPr>
      </p:pic>
      <p:pic>
        <p:nvPicPr>
          <p:cNvPr id="124" name="Google Shape;124;p14"/>
          <p:cNvPicPr preferRelativeResize="0"/>
          <p:nvPr/>
        </p:nvPicPr>
        <p:blipFill rotWithShape="1">
          <a:blip r:embed="rId5">
            <a:alphaModFix/>
          </a:blip>
          <a:srcRect b="0" l="0" r="0" t="0"/>
          <a:stretch/>
        </p:blipFill>
        <p:spPr>
          <a:xfrm>
            <a:off x="4572000" y="800563"/>
            <a:ext cx="4481074" cy="2300086"/>
          </a:xfrm>
          <a:prstGeom prst="rect">
            <a:avLst/>
          </a:prstGeom>
          <a:noFill/>
          <a:ln>
            <a:noFill/>
          </a:ln>
        </p:spPr>
      </p:pic>
      <p:pic>
        <p:nvPicPr>
          <p:cNvPr id="125" name="Google Shape;125;p14"/>
          <p:cNvPicPr preferRelativeResize="0"/>
          <p:nvPr/>
        </p:nvPicPr>
        <p:blipFill rotWithShape="1">
          <a:blip r:embed="rId6">
            <a:alphaModFix/>
          </a:blip>
          <a:srcRect b="0" l="0" r="0" t="0"/>
          <a:stretch/>
        </p:blipFill>
        <p:spPr>
          <a:xfrm>
            <a:off x="4378420" y="2917815"/>
            <a:ext cx="4674775" cy="222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29" name="Shape 129"/>
        <p:cNvGrpSpPr/>
        <p:nvPr/>
      </p:nvGrpSpPr>
      <p:grpSpPr>
        <a:xfrm>
          <a:off x="0" y="0"/>
          <a:ext cx="0" cy="0"/>
          <a:chOff x="0" y="0"/>
          <a:chExt cx="0" cy="0"/>
        </a:xfrm>
      </p:grpSpPr>
      <p:sp>
        <p:nvSpPr>
          <p:cNvPr id="130" name="Google Shape;130;p15"/>
          <p:cNvSpPr txBox="1"/>
          <p:nvPr>
            <p:ph type="title"/>
          </p:nvPr>
        </p:nvSpPr>
        <p:spPr>
          <a:xfrm>
            <a:off x="311700" y="177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2340"/>
              </a:spcBef>
              <a:spcAft>
                <a:spcPts val="0"/>
              </a:spcAft>
              <a:buClr>
                <a:schemeClr val="dk1"/>
              </a:buClr>
              <a:buSzPts val="1100"/>
              <a:buFont typeface="Arial"/>
              <a:buNone/>
            </a:pPr>
            <a:r>
              <a:rPr b="1" lang="en-US" sz="1600" u="sng">
                <a:solidFill>
                  <a:srgbClr val="292929"/>
                </a:solidFill>
              </a:rPr>
              <a:t>Word Cloud :</a:t>
            </a:r>
            <a:endParaRPr b="1" sz="1600" u="sng">
              <a:solidFill>
                <a:srgbClr val="292929"/>
              </a:solidFill>
            </a:endParaRPr>
          </a:p>
          <a:p>
            <a:pPr indent="0" lvl="0" marL="0" rtl="0" algn="l">
              <a:lnSpc>
                <a:spcPct val="100000"/>
              </a:lnSpc>
              <a:spcBef>
                <a:spcPts val="0"/>
              </a:spcBef>
              <a:spcAft>
                <a:spcPts val="0"/>
              </a:spcAft>
              <a:buSzPts val="2800"/>
              <a:buNone/>
            </a:pPr>
            <a:r>
              <a:t/>
            </a:r>
            <a:endParaRPr b="1" sz="1600" u="sng">
              <a:solidFill>
                <a:srgbClr val="292929"/>
              </a:solidFill>
            </a:endParaRPr>
          </a:p>
        </p:txBody>
      </p:sp>
      <p:sp>
        <p:nvSpPr>
          <p:cNvPr id="131" name="Google Shape;131;p15"/>
          <p:cNvSpPr txBox="1"/>
          <p:nvPr>
            <p:ph idx="1" type="body"/>
          </p:nvPr>
        </p:nvSpPr>
        <p:spPr>
          <a:xfrm>
            <a:off x="311785" y="1152525"/>
            <a:ext cx="8520430" cy="3835400"/>
          </a:xfrm>
          <a:prstGeom prst="rect">
            <a:avLst/>
          </a:prstGeom>
          <a:noFill/>
          <a:ln>
            <a:noFill/>
          </a:ln>
        </p:spPr>
        <p:txBody>
          <a:bodyPr anchorCtr="0" anchor="t" bIns="91425" lIns="91425" spcFirstLastPara="1" rIns="91425" wrap="square" tIns="91425">
            <a:normAutofit fontScale="82500"/>
          </a:bodyPr>
          <a:lstStyle/>
          <a:p>
            <a:pPr indent="0" lvl="0" marL="0" rtl="0" algn="l">
              <a:lnSpc>
                <a:spcPct val="115000"/>
              </a:lnSpc>
              <a:spcBef>
                <a:spcPts val="0"/>
              </a:spcBef>
              <a:spcAft>
                <a:spcPts val="0"/>
              </a:spcAft>
              <a:buSzPct val="121212"/>
              <a:buNone/>
            </a:pPr>
            <a:r>
              <a:t/>
            </a:r>
            <a:endParaRPr/>
          </a:p>
          <a:p>
            <a:pPr indent="0" lvl="0" marL="0" rtl="0" algn="l">
              <a:lnSpc>
                <a:spcPct val="115000"/>
              </a:lnSpc>
              <a:spcBef>
                <a:spcPts val="1200"/>
              </a:spcBef>
              <a:spcAft>
                <a:spcPts val="0"/>
              </a:spcAft>
              <a:buSzPct val="121212"/>
              <a:buNone/>
            </a:pPr>
            <a:r>
              <a:t/>
            </a:r>
            <a:endParaRPr/>
          </a:p>
          <a:p>
            <a:pPr indent="0" lvl="0" marL="0" rtl="0" algn="l">
              <a:lnSpc>
                <a:spcPct val="115000"/>
              </a:lnSpc>
              <a:spcBef>
                <a:spcPts val="1200"/>
              </a:spcBef>
              <a:spcAft>
                <a:spcPts val="0"/>
              </a:spcAft>
              <a:buSzPct val="121212"/>
              <a:buNone/>
            </a:pPr>
            <a:r>
              <a:t/>
            </a:r>
            <a:endParaRPr/>
          </a:p>
          <a:p>
            <a:pPr indent="0" lvl="0" marL="0" rtl="0" algn="l">
              <a:lnSpc>
                <a:spcPct val="150000"/>
              </a:lnSpc>
              <a:spcBef>
                <a:spcPts val="2340"/>
              </a:spcBef>
              <a:spcAft>
                <a:spcPts val="0"/>
              </a:spcAft>
              <a:buSzPct val="198347"/>
              <a:buNone/>
            </a:pPr>
            <a:r>
              <a:t/>
            </a:r>
            <a:endParaRPr sz="1100">
              <a:solidFill>
                <a:srgbClr val="292929"/>
              </a:solidFill>
            </a:endParaRPr>
          </a:p>
          <a:p>
            <a:pPr indent="0" lvl="0" marL="0" rtl="0" algn="l">
              <a:lnSpc>
                <a:spcPct val="150000"/>
              </a:lnSpc>
              <a:spcBef>
                <a:spcPts val="2340"/>
              </a:spcBef>
              <a:spcAft>
                <a:spcPts val="0"/>
              </a:spcAft>
              <a:buSzPct val="99173"/>
              <a:buNone/>
            </a:pPr>
            <a:r>
              <a:rPr lang="en-US" sz="2200">
                <a:solidFill>
                  <a:srgbClr val="292929"/>
                </a:solidFill>
              </a:rPr>
              <a:t>Initially the language of the review was translated from Portuguese to English. Then all the null values were dropped. Finally, word cloud was created which shows the words in order of their frequency. The word with highest frequency is shown bigger as compared to the word with the lowest frequency shown smaller.</a:t>
            </a:r>
            <a:endParaRPr b="1" sz="2200" u="sng">
              <a:solidFill>
                <a:schemeClr val="dk1"/>
              </a:solidFill>
            </a:endParaRPr>
          </a:p>
          <a:p>
            <a:pPr indent="0" lvl="0" marL="0" rtl="0" algn="l">
              <a:lnSpc>
                <a:spcPct val="115000"/>
              </a:lnSpc>
              <a:spcBef>
                <a:spcPts val="0"/>
              </a:spcBef>
              <a:spcAft>
                <a:spcPts val="0"/>
              </a:spcAft>
              <a:buClr>
                <a:schemeClr val="dk1"/>
              </a:buClr>
              <a:buSzPct val="61000"/>
              <a:buFont typeface="Arial"/>
              <a:buNone/>
            </a:pPr>
            <a:r>
              <a:t/>
            </a:r>
            <a:endParaRPr b="1" sz="2200" u="sng">
              <a:solidFill>
                <a:schemeClr val="dk1"/>
              </a:solidFill>
            </a:endParaRPr>
          </a:p>
          <a:p>
            <a:pPr indent="0" lvl="0" marL="0" rtl="0" algn="l">
              <a:lnSpc>
                <a:spcPct val="115000"/>
              </a:lnSpc>
              <a:spcBef>
                <a:spcPts val="1200"/>
              </a:spcBef>
              <a:spcAft>
                <a:spcPts val="1200"/>
              </a:spcAft>
              <a:buSzPct val="99173"/>
              <a:buNone/>
            </a:pPr>
            <a:r>
              <a:t/>
            </a:r>
            <a:endParaRPr b="1" sz="2200" u="sng">
              <a:solidFill>
                <a:schemeClr val="dk1"/>
              </a:solidFill>
            </a:endParaRPr>
          </a:p>
        </p:txBody>
      </p:sp>
      <p:pic>
        <p:nvPicPr>
          <p:cNvPr descr="Screen Shot 2021-08-11 at 9.27.51 AM" id="132" name="Google Shape;132;p15"/>
          <p:cNvPicPr preferRelativeResize="0"/>
          <p:nvPr/>
        </p:nvPicPr>
        <p:blipFill rotWithShape="1">
          <a:blip r:embed="rId4">
            <a:alphaModFix/>
          </a:blip>
          <a:srcRect b="0" l="0" r="0" t="0"/>
          <a:stretch/>
        </p:blipFill>
        <p:spPr>
          <a:xfrm>
            <a:off x="2381885" y="749935"/>
            <a:ext cx="4059555" cy="22434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36" name="Shape 136"/>
        <p:cNvGrpSpPr/>
        <p:nvPr/>
      </p:nvGrpSpPr>
      <p:grpSpPr>
        <a:xfrm>
          <a:off x="0" y="0"/>
          <a:ext cx="0" cy="0"/>
          <a:chOff x="0" y="0"/>
          <a:chExt cx="0" cy="0"/>
        </a:xfrm>
      </p:grpSpPr>
      <p:sp>
        <p:nvSpPr>
          <p:cNvPr id="137" name="Google Shape;13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930"/>
              </a:spcBef>
              <a:spcAft>
                <a:spcPts val="0"/>
              </a:spcAft>
              <a:buClr>
                <a:schemeClr val="dk1"/>
              </a:buClr>
              <a:buSzPts val="990"/>
              <a:buFont typeface="Arial"/>
              <a:buNone/>
            </a:pPr>
            <a:r>
              <a:rPr b="1" lang="en-US" sz="1600" u="sng">
                <a:solidFill>
                  <a:srgbClr val="151515"/>
                </a:solidFill>
              </a:rPr>
              <a:t>RFM –Analysis</a:t>
            </a:r>
            <a:endParaRPr i="1" sz="1600">
              <a:solidFill>
                <a:srgbClr val="2E75B5"/>
              </a:solidFill>
              <a:latin typeface="Calibri"/>
              <a:ea typeface="Calibri"/>
              <a:cs typeface="Calibri"/>
              <a:sym typeface="Calibri"/>
            </a:endParaRPr>
          </a:p>
          <a:p>
            <a:pPr indent="0" lvl="0" marL="0" rtl="0" algn="l">
              <a:lnSpc>
                <a:spcPct val="100000"/>
              </a:lnSpc>
              <a:spcBef>
                <a:spcPts val="0"/>
              </a:spcBef>
              <a:spcAft>
                <a:spcPts val="0"/>
              </a:spcAft>
              <a:buSzPts val="990"/>
              <a:buNone/>
            </a:pPr>
            <a:r>
              <a:t/>
            </a:r>
            <a:endParaRPr sz="2520"/>
          </a:p>
        </p:txBody>
      </p:sp>
      <p:sp>
        <p:nvSpPr>
          <p:cNvPr id="138" name="Google Shape;138;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b="1" lang="en-US" sz="1400">
                <a:solidFill>
                  <a:srgbClr val="151515"/>
                </a:solidFill>
              </a:rPr>
              <a:t>What is RFM?</a:t>
            </a:r>
            <a:endParaRPr b="1" sz="1400">
              <a:solidFill>
                <a:srgbClr val="151515"/>
              </a:solidFill>
            </a:endParaRPr>
          </a:p>
          <a:p>
            <a:pPr indent="0" lvl="0" marL="0" rtl="0" algn="l">
              <a:lnSpc>
                <a:spcPct val="150000"/>
              </a:lnSpc>
              <a:spcBef>
                <a:spcPts val="0"/>
              </a:spcBef>
              <a:spcAft>
                <a:spcPts val="0"/>
              </a:spcAft>
              <a:buClr>
                <a:schemeClr val="dk1"/>
              </a:buClr>
              <a:buSzPts val="1100"/>
              <a:buFont typeface="Arial"/>
              <a:buNone/>
            </a:pPr>
            <a:r>
              <a:t/>
            </a:r>
            <a:endParaRPr b="1" sz="1400">
              <a:solidFill>
                <a:srgbClr val="151515"/>
              </a:solidFill>
            </a:endParaRPr>
          </a:p>
          <a:p>
            <a:pPr indent="0" lvl="0" marL="0" rtl="0" algn="l">
              <a:lnSpc>
                <a:spcPct val="150000"/>
              </a:lnSpc>
              <a:spcBef>
                <a:spcPts val="0"/>
              </a:spcBef>
              <a:spcAft>
                <a:spcPts val="0"/>
              </a:spcAft>
              <a:buClr>
                <a:schemeClr val="dk1"/>
              </a:buClr>
              <a:buSzPts val="1100"/>
              <a:buFont typeface="Arial"/>
              <a:buNone/>
            </a:pPr>
            <a:r>
              <a:rPr lang="en-US" sz="1400">
                <a:solidFill>
                  <a:srgbClr val="151515"/>
                </a:solidFill>
              </a:rPr>
              <a:t>Direct marketing is the control of customer acquisition and contact. It is important to quantify customer behaviour so that the short and long-term effect of segmentation formulae can be tested. RFM provides a simple framework for quantifying that customer behaviour. Once customers are assigned RFM behaviour scores, they can be grouped into segments and their subsequent profitability analysed. This profitability analysis forms the basis for future customer contact frequency decisions.</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42" name="Shape 142"/>
        <p:cNvGrpSpPr/>
        <p:nvPr/>
      </p:nvGrpSpPr>
      <p:grpSpPr>
        <a:xfrm>
          <a:off x="0" y="0"/>
          <a:ext cx="0" cy="0"/>
          <a:chOff x="0" y="0"/>
          <a:chExt cx="0" cy="0"/>
        </a:xfrm>
      </p:grpSpPr>
      <p:pic>
        <p:nvPicPr>
          <p:cNvPr id="143" name="Google Shape;143;p17"/>
          <p:cNvPicPr preferRelativeResize="0"/>
          <p:nvPr/>
        </p:nvPicPr>
        <p:blipFill rotWithShape="1">
          <a:blip r:embed="rId4">
            <a:alphaModFix/>
          </a:blip>
          <a:srcRect b="0" l="0" r="0" t="0"/>
          <a:stretch/>
        </p:blipFill>
        <p:spPr>
          <a:xfrm>
            <a:off x="833350" y="0"/>
            <a:ext cx="7234551"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47" name="Shape 147"/>
        <p:cNvGrpSpPr/>
        <p:nvPr/>
      </p:nvGrpSpPr>
      <p:grpSpPr>
        <a:xfrm>
          <a:off x="0" y="0"/>
          <a:ext cx="0" cy="0"/>
          <a:chOff x="0" y="0"/>
          <a:chExt cx="0" cy="0"/>
        </a:xfrm>
      </p:grpSpPr>
      <p:sp>
        <p:nvSpPr>
          <p:cNvPr id="148" name="Google Shape;148;p18"/>
          <p:cNvSpPr txBox="1"/>
          <p:nvPr>
            <p:ph idx="1" type="body"/>
          </p:nvPr>
        </p:nvSpPr>
        <p:spPr>
          <a:xfrm>
            <a:off x="285775" y="282300"/>
            <a:ext cx="8782500" cy="438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n-US" sz="1400">
                <a:solidFill>
                  <a:srgbClr val="6C6C6C"/>
                </a:solidFill>
                <a:highlight>
                  <a:srgbClr val="FFFFFF"/>
                </a:highlight>
              </a:rPr>
              <a:t>RFM analysis ranks each customer on the following factors:</a:t>
            </a:r>
            <a:endParaRPr b="1" sz="1400">
              <a:solidFill>
                <a:srgbClr val="151515"/>
              </a:solidFill>
            </a:endParaRPr>
          </a:p>
          <a:p>
            <a:pPr indent="0" lvl="0" marL="0" rtl="0" algn="l">
              <a:lnSpc>
                <a:spcPct val="150000"/>
              </a:lnSpc>
              <a:spcBef>
                <a:spcPts val="1200"/>
              </a:spcBef>
              <a:spcAft>
                <a:spcPts val="0"/>
              </a:spcAft>
              <a:buSzPts val="1800"/>
              <a:buNone/>
            </a:pPr>
            <a:r>
              <a:t/>
            </a:r>
            <a:endParaRPr b="1" sz="1400">
              <a:solidFill>
                <a:srgbClr val="151515"/>
              </a:solidFill>
            </a:endParaRPr>
          </a:p>
          <a:p>
            <a:pPr indent="0" lvl="0" marL="0" rtl="0" algn="l">
              <a:lnSpc>
                <a:spcPct val="150000"/>
              </a:lnSpc>
              <a:spcBef>
                <a:spcPts val="1200"/>
              </a:spcBef>
              <a:spcAft>
                <a:spcPts val="0"/>
              </a:spcAft>
              <a:buSzPts val="1800"/>
              <a:buNone/>
            </a:pPr>
            <a:r>
              <a:t/>
            </a:r>
            <a:endParaRPr b="1" sz="1400">
              <a:solidFill>
                <a:srgbClr val="151515"/>
              </a:solidFill>
            </a:endParaRPr>
          </a:p>
          <a:p>
            <a:pPr indent="0" lvl="0" marL="0" rtl="0" algn="l">
              <a:lnSpc>
                <a:spcPct val="150000"/>
              </a:lnSpc>
              <a:spcBef>
                <a:spcPts val="1200"/>
              </a:spcBef>
              <a:spcAft>
                <a:spcPts val="0"/>
              </a:spcAft>
              <a:buSzPts val="1800"/>
              <a:buNone/>
            </a:pPr>
            <a:r>
              <a:t/>
            </a:r>
            <a:endParaRPr b="1" sz="1400">
              <a:solidFill>
                <a:srgbClr val="151515"/>
              </a:solidFill>
            </a:endParaRPr>
          </a:p>
          <a:p>
            <a:pPr indent="0" lvl="0" marL="0" rtl="0" algn="l">
              <a:lnSpc>
                <a:spcPct val="150000"/>
              </a:lnSpc>
              <a:spcBef>
                <a:spcPts val="1200"/>
              </a:spcBef>
              <a:spcAft>
                <a:spcPts val="0"/>
              </a:spcAft>
              <a:buSzPts val="1800"/>
              <a:buNone/>
            </a:pPr>
            <a:r>
              <a:t/>
            </a:r>
            <a:endParaRPr b="1" sz="1400">
              <a:solidFill>
                <a:srgbClr val="151515"/>
              </a:solidFill>
            </a:endParaRPr>
          </a:p>
          <a:p>
            <a:pPr indent="0" lvl="0" marL="0" rtl="0" algn="l">
              <a:lnSpc>
                <a:spcPct val="150000"/>
              </a:lnSpc>
              <a:spcBef>
                <a:spcPts val="1200"/>
              </a:spcBef>
              <a:spcAft>
                <a:spcPts val="0"/>
              </a:spcAft>
              <a:buSzPts val="1800"/>
              <a:buNone/>
            </a:pPr>
            <a:r>
              <a:t/>
            </a:r>
            <a:endParaRPr b="1" sz="1400">
              <a:solidFill>
                <a:srgbClr val="151515"/>
              </a:solidFill>
            </a:endParaRPr>
          </a:p>
          <a:p>
            <a:pPr indent="0" lvl="0" marL="0" rtl="0" algn="l">
              <a:lnSpc>
                <a:spcPct val="150000"/>
              </a:lnSpc>
              <a:spcBef>
                <a:spcPts val="1200"/>
              </a:spcBef>
              <a:spcAft>
                <a:spcPts val="0"/>
              </a:spcAft>
              <a:buSzPts val="1800"/>
              <a:buNone/>
            </a:pPr>
            <a:r>
              <a:t/>
            </a:r>
            <a:endParaRPr b="1" sz="1400">
              <a:solidFill>
                <a:srgbClr val="151515"/>
              </a:solidFill>
            </a:endParaRPr>
          </a:p>
          <a:p>
            <a:pPr indent="0" lvl="0" marL="0" rtl="0" algn="l">
              <a:lnSpc>
                <a:spcPct val="150000"/>
              </a:lnSpc>
              <a:spcBef>
                <a:spcPts val="1200"/>
              </a:spcBef>
              <a:spcAft>
                <a:spcPts val="0"/>
              </a:spcAft>
              <a:buClr>
                <a:schemeClr val="dk1"/>
              </a:buClr>
              <a:buSzPts val="1100"/>
              <a:buFont typeface="Arial"/>
              <a:buNone/>
            </a:pPr>
            <a:r>
              <a:rPr b="1" lang="en-US" sz="1400">
                <a:solidFill>
                  <a:srgbClr val="151515"/>
                </a:solidFill>
              </a:rPr>
              <a:t>Recency</a:t>
            </a:r>
            <a:r>
              <a:rPr lang="en-US" sz="1400">
                <a:solidFill>
                  <a:srgbClr val="151515"/>
                </a:solidFill>
              </a:rPr>
              <a:t> — number of days since the last purchase</a:t>
            </a:r>
            <a:endParaRPr sz="1400">
              <a:solidFill>
                <a:srgbClr val="151515"/>
              </a:solidFill>
            </a:endParaRPr>
          </a:p>
          <a:p>
            <a:pPr indent="0" lvl="0" marL="0" rtl="0" algn="l">
              <a:lnSpc>
                <a:spcPct val="150000"/>
              </a:lnSpc>
              <a:spcBef>
                <a:spcPts val="1200"/>
              </a:spcBef>
              <a:spcAft>
                <a:spcPts val="0"/>
              </a:spcAft>
              <a:buClr>
                <a:schemeClr val="dk1"/>
              </a:buClr>
              <a:buSzPts val="1100"/>
              <a:buFont typeface="Arial"/>
              <a:buNone/>
            </a:pPr>
            <a:r>
              <a:rPr b="1" lang="en-US" sz="1400">
                <a:solidFill>
                  <a:srgbClr val="151515"/>
                </a:solidFill>
              </a:rPr>
              <a:t>Frequency</a:t>
            </a:r>
            <a:r>
              <a:rPr lang="en-US" sz="1400">
                <a:solidFill>
                  <a:srgbClr val="151515"/>
                </a:solidFill>
              </a:rPr>
              <a:t> — number of transactions made over a given period</a:t>
            </a:r>
            <a:endParaRPr sz="1400">
              <a:solidFill>
                <a:srgbClr val="151515"/>
              </a:solidFill>
            </a:endParaRPr>
          </a:p>
          <a:p>
            <a:pPr indent="0" lvl="0" marL="0" rtl="0" algn="l">
              <a:lnSpc>
                <a:spcPct val="150000"/>
              </a:lnSpc>
              <a:spcBef>
                <a:spcPts val="1200"/>
              </a:spcBef>
              <a:spcAft>
                <a:spcPts val="0"/>
              </a:spcAft>
              <a:buClr>
                <a:schemeClr val="dk1"/>
              </a:buClr>
              <a:buSzPts val="1100"/>
              <a:buFont typeface="Arial"/>
              <a:buNone/>
            </a:pPr>
            <a:r>
              <a:rPr b="1" lang="en-US" sz="1400">
                <a:solidFill>
                  <a:srgbClr val="151515"/>
                </a:solidFill>
              </a:rPr>
              <a:t>Monetary</a:t>
            </a:r>
            <a:r>
              <a:rPr lang="en-US" sz="1400">
                <a:solidFill>
                  <a:srgbClr val="151515"/>
                </a:solidFill>
              </a:rPr>
              <a:t> — amount spent over a given period of time</a:t>
            </a:r>
            <a:endParaRPr sz="1400"/>
          </a:p>
        </p:txBody>
      </p:sp>
      <p:pic>
        <p:nvPicPr>
          <p:cNvPr id="149" name="Google Shape;149;p18"/>
          <p:cNvPicPr preferRelativeResize="0"/>
          <p:nvPr/>
        </p:nvPicPr>
        <p:blipFill rotWithShape="1">
          <a:blip r:embed="rId4">
            <a:alphaModFix/>
          </a:blip>
          <a:srcRect b="0" l="0" r="0" t="0"/>
          <a:stretch/>
        </p:blipFill>
        <p:spPr>
          <a:xfrm>
            <a:off x="1691125" y="853475"/>
            <a:ext cx="4352925" cy="245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US" sz="1600" u="sng"/>
              <a:t>Observations:</a:t>
            </a:r>
            <a:endParaRPr b="1" sz="1600" u="sng"/>
          </a:p>
          <a:p>
            <a:pPr indent="0" lvl="0" marL="0" rtl="0" algn="l">
              <a:lnSpc>
                <a:spcPct val="100000"/>
              </a:lnSpc>
              <a:spcBef>
                <a:spcPts val="1600"/>
              </a:spcBef>
              <a:spcAft>
                <a:spcPts val="0"/>
              </a:spcAft>
              <a:buSzPts val="2800"/>
              <a:buNone/>
            </a:pPr>
            <a:r>
              <a:t/>
            </a:r>
            <a:endParaRPr b="1" sz="1600" u="sng"/>
          </a:p>
        </p:txBody>
      </p:sp>
      <p:sp>
        <p:nvSpPr>
          <p:cNvPr id="155" name="Google Shape;155;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US" sz="1400">
                <a:solidFill>
                  <a:srgbClr val="151515"/>
                </a:solidFill>
              </a:rPr>
              <a:t>There are three density plots of recency, frequency and monetary.</a:t>
            </a:r>
            <a:endParaRPr b="1" sz="1400">
              <a:solidFill>
                <a:srgbClr val="151515"/>
              </a:solidFill>
            </a:endParaRPr>
          </a:p>
          <a:p>
            <a:pPr indent="0" lvl="0" marL="0" rtl="0" algn="just">
              <a:lnSpc>
                <a:spcPct val="150000"/>
              </a:lnSpc>
              <a:spcBef>
                <a:spcPts val="0"/>
              </a:spcBef>
              <a:spcAft>
                <a:spcPts val="0"/>
              </a:spcAft>
              <a:buClr>
                <a:schemeClr val="dk1"/>
              </a:buClr>
              <a:buSzPts val="1100"/>
              <a:buFont typeface="Arial"/>
              <a:buNone/>
            </a:pPr>
            <a:r>
              <a:t/>
            </a:r>
            <a:endParaRPr b="1" sz="1400">
              <a:solidFill>
                <a:srgbClr val="151515"/>
              </a:solidFill>
            </a:endParaRPr>
          </a:p>
          <a:p>
            <a:pPr indent="-317500" lvl="0" marL="457200" rtl="0" algn="just">
              <a:lnSpc>
                <a:spcPct val="150000"/>
              </a:lnSpc>
              <a:spcBef>
                <a:spcPts val="0"/>
              </a:spcBef>
              <a:spcAft>
                <a:spcPts val="0"/>
              </a:spcAft>
              <a:buClr>
                <a:schemeClr val="dk1"/>
              </a:buClr>
              <a:buSzPts val="1400"/>
              <a:buFont typeface="Arial"/>
              <a:buAutoNum type="alphaUcPeriod"/>
            </a:pPr>
            <a:r>
              <a:rPr lang="en-US" sz="1400">
                <a:solidFill>
                  <a:srgbClr val="151515"/>
                </a:solidFill>
              </a:rPr>
              <a:t>M</a:t>
            </a:r>
            <a:r>
              <a:rPr lang="en-US" sz="1400">
                <a:solidFill>
                  <a:srgbClr val="151515"/>
                </a:solidFill>
              </a:rPr>
              <a:t>ost of the users stayed with olist for a long duration which is a positive thing but order frequency is less.</a:t>
            </a:r>
            <a:endParaRPr sz="1400">
              <a:solidFill>
                <a:srgbClr val="151515"/>
              </a:solidFill>
            </a:endParaRPr>
          </a:p>
          <a:p>
            <a:pPr indent="0" lvl="0" marL="457200" rtl="0" algn="just">
              <a:lnSpc>
                <a:spcPct val="150000"/>
              </a:lnSpc>
              <a:spcBef>
                <a:spcPts val="0"/>
              </a:spcBef>
              <a:spcAft>
                <a:spcPts val="0"/>
              </a:spcAft>
              <a:buClr>
                <a:schemeClr val="dk1"/>
              </a:buClr>
              <a:buSzPts val="1100"/>
              <a:buFont typeface="Arial"/>
              <a:buNone/>
            </a:pPr>
            <a:r>
              <a:t/>
            </a:r>
            <a:endParaRPr sz="1100">
              <a:solidFill>
                <a:srgbClr val="151515"/>
              </a:solidFill>
            </a:endParaRPr>
          </a:p>
          <a:p>
            <a:pPr indent="0" lvl="0" marL="0" rtl="0" algn="l">
              <a:lnSpc>
                <a:spcPct val="115000"/>
              </a:lnSpc>
              <a:spcBef>
                <a:spcPts val="0"/>
              </a:spcBef>
              <a:spcAft>
                <a:spcPts val="1200"/>
              </a:spcAft>
              <a:buSzPts val="1800"/>
              <a:buNone/>
            </a:pPr>
            <a:r>
              <a:t/>
            </a:r>
            <a:endParaRPr sz="1100">
              <a:solidFill>
                <a:srgbClr val="151515"/>
              </a:solidFill>
            </a:endParaRPr>
          </a:p>
        </p:txBody>
      </p:sp>
      <p:pic>
        <p:nvPicPr>
          <p:cNvPr id="156" name="Google Shape;156;p23"/>
          <p:cNvPicPr preferRelativeResize="0"/>
          <p:nvPr/>
        </p:nvPicPr>
        <p:blipFill rotWithShape="1">
          <a:blip r:embed="rId4">
            <a:alphaModFix/>
          </a:blip>
          <a:srcRect b="0" l="0" r="0" t="0"/>
          <a:stretch/>
        </p:blipFill>
        <p:spPr>
          <a:xfrm>
            <a:off x="1225000" y="2699850"/>
            <a:ext cx="7061750" cy="1947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990"/>
              <a:buFont typeface="Arial"/>
              <a:buNone/>
            </a:pPr>
            <a:r>
              <a:rPr b="1" lang="en-US" sz="1640" u="sng"/>
              <a:t>Observations:</a:t>
            </a:r>
            <a:endParaRPr b="1" sz="1640" u="sng"/>
          </a:p>
          <a:p>
            <a:pPr indent="0" lvl="0" marL="0" rtl="0" algn="l">
              <a:lnSpc>
                <a:spcPct val="100000"/>
              </a:lnSpc>
              <a:spcBef>
                <a:spcPts val="1600"/>
              </a:spcBef>
              <a:spcAft>
                <a:spcPts val="0"/>
              </a:spcAft>
              <a:buSzPts val="990"/>
              <a:buNone/>
            </a:pPr>
            <a:r>
              <a:t/>
            </a:r>
            <a:endParaRPr sz="2520"/>
          </a:p>
        </p:txBody>
      </p:sp>
      <p:sp>
        <p:nvSpPr>
          <p:cNvPr id="162" name="Google Shape;162;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1800"/>
              <a:buNone/>
            </a:pPr>
            <a:r>
              <a:rPr b="1" lang="en-US" sz="1400">
                <a:solidFill>
                  <a:srgbClr val="151515"/>
                </a:solidFill>
              </a:rPr>
              <a:t>B</a:t>
            </a:r>
            <a:r>
              <a:rPr lang="en-US" sz="1400">
                <a:solidFill>
                  <a:srgbClr val="151515"/>
                </a:solidFill>
              </a:rPr>
              <a:t>.   Frequency of most number of orders is just about over 1</a:t>
            </a:r>
            <a:endParaRPr sz="1400">
              <a:solidFill>
                <a:srgbClr val="151515"/>
              </a:solidFill>
            </a:endParaRPr>
          </a:p>
          <a:p>
            <a:pPr indent="0" lvl="0" marL="0" rtl="0" algn="l">
              <a:lnSpc>
                <a:spcPct val="115000"/>
              </a:lnSpc>
              <a:spcBef>
                <a:spcPts val="800"/>
              </a:spcBef>
              <a:spcAft>
                <a:spcPts val="1200"/>
              </a:spcAft>
              <a:buSzPts val="1800"/>
              <a:buNone/>
            </a:pPr>
            <a:r>
              <a:t/>
            </a:r>
            <a:endParaRPr sz="1400">
              <a:solidFill>
                <a:srgbClr val="151515"/>
              </a:solidFill>
            </a:endParaRPr>
          </a:p>
        </p:txBody>
      </p:sp>
      <p:pic>
        <p:nvPicPr>
          <p:cNvPr id="163" name="Google Shape;163;p24"/>
          <p:cNvPicPr preferRelativeResize="0"/>
          <p:nvPr/>
        </p:nvPicPr>
        <p:blipFill rotWithShape="1">
          <a:blip r:embed="rId4">
            <a:alphaModFix/>
          </a:blip>
          <a:srcRect b="0" l="0" r="0" t="0"/>
          <a:stretch/>
        </p:blipFill>
        <p:spPr>
          <a:xfrm>
            <a:off x="1704975" y="2417275"/>
            <a:ext cx="5734050" cy="166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990"/>
              <a:buFont typeface="Arial"/>
              <a:buNone/>
            </a:pPr>
            <a:r>
              <a:rPr b="1" lang="en-US" sz="1600" u="sng"/>
              <a:t>Observations:</a:t>
            </a:r>
            <a:endParaRPr b="1" sz="1600" u="sng"/>
          </a:p>
          <a:p>
            <a:pPr indent="0" lvl="0" marL="0" rtl="0" algn="l">
              <a:lnSpc>
                <a:spcPct val="100000"/>
              </a:lnSpc>
              <a:spcBef>
                <a:spcPts val="1600"/>
              </a:spcBef>
              <a:spcAft>
                <a:spcPts val="0"/>
              </a:spcAft>
              <a:buSzPts val="2800"/>
              <a:buNone/>
            </a:pPr>
            <a:r>
              <a:t/>
            </a:r>
            <a:endParaRPr b="1" sz="1600" u="sng"/>
          </a:p>
        </p:txBody>
      </p:sp>
      <p:sp>
        <p:nvSpPr>
          <p:cNvPr id="169" name="Google Shape;169;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1800"/>
              <a:buNone/>
            </a:pPr>
            <a:r>
              <a:rPr b="1" lang="en-US" sz="1400">
                <a:solidFill>
                  <a:srgbClr val="151515"/>
                </a:solidFill>
              </a:rPr>
              <a:t>C.</a:t>
            </a:r>
            <a:r>
              <a:rPr lang="en-US" sz="1400">
                <a:solidFill>
                  <a:srgbClr val="151515"/>
                </a:solidFill>
              </a:rPr>
              <a:t> Maximum amount spent over the given period is less than 900 with a lot of small amount transactions.</a:t>
            </a:r>
            <a:endParaRPr sz="1400">
              <a:solidFill>
                <a:srgbClr val="151515"/>
              </a:solidFill>
            </a:endParaRPr>
          </a:p>
          <a:p>
            <a:pPr indent="0" lvl="0" marL="0" rtl="0" algn="just">
              <a:lnSpc>
                <a:spcPct val="150000"/>
              </a:lnSpc>
              <a:spcBef>
                <a:spcPts val="800"/>
              </a:spcBef>
              <a:spcAft>
                <a:spcPts val="0"/>
              </a:spcAft>
              <a:buSzPts val="1800"/>
              <a:buNone/>
            </a:pPr>
            <a:r>
              <a:t/>
            </a:r>
            <a:endParaRPr sz="1400">
              <a:solidFill>
                <a:srgbClr val="151515"/>
              </a:solidFill>
            </a:endParaRPr>
          </a:p>
          <a:p>
            <a:pPr indent="0" lvl="0" marL="0" rtl="0" algn="just">
              <a:lnSpc>
                <a:spcPct val="150000"/>
              </a:lnSpc>
              <a:spcBef>
                <a:spcPts val="800"/>
              </a:spcBef>
              <a:spcAft>
                <a:spcPts val="0"/>
              </a:spcAft>
              <a:buSzPts val="1800"/>
              <a:buNone/>
            </a:pPr>
            <a:r>
              <a:t/>
            </a:r>
            <a:endParaRPr sz="1400">
              <a:solidFill>
                <a:srgbClr val="151515"/>
              </a:solidFill>
            </a:endParaRPr>
          </a:p>
          <a:p>
            <a:pPr indent="0" lvl="0" marL="0" rtl="0" algn="l">
              <a:lnSpc>
                <a:spcPct val="115000"/>
              </a:lnSpc>
              <a:spcBef>
                <a:spcPts val="800"/>
              </a:spcBef>
              <a:spcAft>
                <a:spcPts val="1200"/>
              </a:spcAft>
              <a:buSzPts val="1800"/>
              <a:buNone/>
            </a:pPr>
            <a:r>
              <a:t/>
            </a:r>
            <a:endParaRPr sz="1400">
              <a:solidFill>
                <a:srgbClr val="151515"/>
              </a:solidFill>
            </a:endParaRPr>
          </a:p>
        </p:txBody>
      </p:sp>
      <p:pic>
        <p:nvPicPr>
          <p:cNvPr id="170" name="Google Shape;170;p25"/>
          <p:cNvPicPr preferRelativeResize="0"/>
          <p:nvPr/>
        </p:nvPicPr>
        <p:blipFill rotWithShape="1">
          <a:blip r:embed="rId4">
            <a:alphaModFix/>
          </a:blip>
          <a:srcRect b="0" l="0" r="0" t="0"/>
          <a:stretch/>
        </p:blipFill>
        <p:spPr>
          <a:xfrm>
            <a:off x="1704975" y="2304900"/>
            <a:ext cx="5734050" cy="1647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990"/>
              <a:buFont typeface="Arial"/>
              <a:buNone/>
            </a:pPr>
            <a:r>
              <a:rPr b="1" lang="en-US" sz="1640" u="sng"/>
              <a:t>Observations:</a:t>
            </a:r>
            <a:endParaRPr b="1" sz="1640" u="sng"/>
          </a:p>
          <a:p>
            <a:pPr indent="0" lvl="0" marL="0" rtl="0" algn="l">
              <a:lnSpc>
                <a:spcPct val="100000"/>
              </a:lnSpc>
              <a:spcBef>
                <a:spcPts val="1600"/>
              </a:spcBef>
              <a:spcAft>
                <a:spcPts val="0"/>
              </a:spcAft>
              <a:buSzPts val="990"/>
              <a:buNone/>
            </a:pPr>
            <a:r>
              <a:t/>
            </a:r>
            <a:endParaRPr sz="2520"/>
          </a:p>
        </p:txBody>
      </p:sp>
      <p:sp>
        <p:nvSpPr>
          <p:cNvPr id="176" name="Google Shape;17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1800"/>
              <a:buNone/>
            </a:pPr>
            <a:r>
              <a:rPr b="1" lang="en-US" sz="1400">
                <a:solidFill>
                  <a:srgbClr val="151515"/>
                </a:solidFill>
              </a:rPr>
              <a:t>D. </a:t>
            </a:r>
            <a:r>
              <a:rPr lang="en-US" sz="1400">
                <a:solidFill>
                  <a:srgbClr val="151515"/>
                </a:solidFill>
              </a:rPr>
              <a:t>From Customer segmentation using USL,</a:t>
            </a:r>
            <a:endParaRPr sz="1400">
              <a:solidFill>
                <a:srgbClr val="151515"/>
              </a:solidFill>
            </a:endParaRPr>
          </a:p>
          <a:p>
            <a:pPr indent="0" lvl="0" marL="0" rtl="0" algn="just">
              <a:lnSpc>
                <a:spcPct val="150000"/>
              </a:lnSpc>
              <a:spcBef>
                <a:spcPts val="0"/>
              </a:spcBef>
              <a:spcAft>
                <a:spcPts val="0"/>
              </a:spcAft>
              <a:buSzPts val="1800"/>
              <a:buNone/>
            </a:pPr>
            <a:r>
              <a:rPr lang="en-US" sz="1400">
                <a:solidFill>
                  <a:srgbClr val="151515"/>
                </a:solidFill>
              </a:rPr>
              <a:t> it can be seen that customers are divided into</a:t>
            </a:r>
            <a:endParaRPr sz="1400">
              <a:solidFill>
                <a:srgbClr val="151515"/>
              </a:solidFill>
            </a:endParaRPr>
          </a:p>
          <a:p>
            <a:pPr indent="0" lvl="0" marL="0" rtl="0" algn="just">
              <a:lnSpc>
                <a:spcPct val="150000"/>
              </a:lnSpc>
              <a:spcBef>
                <a:spcPts val="0"/>
              </a:spcBef>
              <a:spcAft>
                <a:spcPts val="0"/>
              </a:spcAft>
              <a:buSzPts val="1800"/>
              <a:buNone/>
            </a:pPr>
            <a:r>
              <a:rPr lang="en-US" sz="1400">
                <a:solidFill>
                  <a:srgbClr val="151515"/>
                </a:solidFill>
              </a:rPr>
              <a:t>2 </a:t>
            </a:r>
            <a:r>
              <a:rPr lang="en-US" sz="1400">
                <a:solidFill>
                  <a:srgbClr val="151515"/>
                </a:solidFill>
              </a:rPr>
              <a:t>groups based on RFM data.</a:t>
            </a:r>
            <a:endParaRPr sz="1400">
              <a:solidFill>
                <a:srgbClr val="151515"/>
              </a:solidFill>
            </a:endParaRPr>
          </a:p>
          <a:p>
            <a:pPr indent="0" lvl="0" marL="0" rtl="0" algn="just">
              <a:lnSpc>
                <a:spcPct val="150000"/>
              </a:lnSpc>
              <a:spcBef>
                <a:spcPts val="0"/>
              </a:spcBef>
              <a:spcAft>
                <a:spcPts val="0"/>
              </a:spcAft>
              <a:buSzPts val="1800"/>
              <a:buNone/>
            </a:pPr>
            <a:r>
              <a:t/>
            </a:r>
            <a:endParaRPr sz="1400">
              <a:solidFill>
                <a:srgbClr val="151515"/>
              </a:solidFill>
            </a:endParaRPr>
          </a:p>
          <a:p>
            <a:pPr indent="0" lvl="0" marL="0" rtl="0" algn="just">
              <a:lnSpc>
                <a:spcPct val="150000"/>
              </a:lnSpc>
              <a:spcBef>
                <a:spcPts val="800"/>
              </a:spcBef>
              <a:spcAft>
                <a:spcPts val="0"/>
              </a:spcAft>
              <a:buSzPts val="1800"/>
              <a:buNone/>
            </a:pPr>
            <a:r>
              <a:t/>
            </a:r>
            <a:endParaRPr sz="1400">
              <a:solidFill>
                <a:srgbClr val="151515"/>
              </a:solidFill>
            </a:endParaRPr>
          </a:p>
          <a:p>
            <a:pPr indent="0" lvl="0" marL="0" rtl="0" algn="just">
              <a:lnSpc>
                <a:spcPct val="150000"/>
              </a:lnSpc>
              <a:spcBef>
                <a:spcPts val="800"/>
              </a:spcBef>
              <a:spcAft>
                <a:spcPts val="0"/>
              </a:spcAft>
              <a:buSzPts val="1800"/>
              <a:buNone/>
            </a:pPr>
            <a:r>
              <a:t/>
            </a:r>
            <a:endParaRPr sz="1400">
              <a:solidFill>
                <a:srgbClr val="151515"/>
              </a:solidFill>
            </a:endParaRPr>
          </a:p>
          <a:p>
            <a:pPr indent="0" lvl="0" marL="0" rtl="0" algn="l">
              <a:lnSpc>
                <a:spcPct val="115000"/>
              </a:lnSpc>
              <a:spcBef>
                <a:spcPts val="800"/>
              </a:spcBef>
              <a:spcAft>
                <a:spcPts val="1200"/>
              </a:spcAft>
              <a:buSzPts val="1800"/>
              <a:buNone/>
            </a:pPr>
            <a:r>
              <a:t/>
            </a:r>
            <a:endParaRPr sz="1400"/>
          </a:p>
        </p:txBody>
      </p:sp>
      <p:pic>
        <p:nvPicPr>
          <p:cNvPr id="177" name="Google Shape;177;p26"/>
          <p:cNvPicPr preferRelativeResize="0"/>
          <p:nvPr/>
        </p:nvPicPr>
        <p:blipFill>
          <a:blip r:embed="rId4">
            <a:alphaModFix/>
          </a:blip>
          <a:stretch>
            <a:fillRect/>
          </a:stretch>
        </p:blipFill>
        <p:spPr>
          <a:xfrm>
            <a:off x="4207950" y="521675"/>
            <a:ext cx="4664550" cy="4370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58" name="Shape 58"/>
        <p:cNvGrpSpPr/>
        <p:nvPr/>
      </p:nvGrpSpPr>
      <p:grpSpPr>
        <a:xfrm>
          <a:off x="0" y="0"/>
          <a:ext cx="0" cy="0"/>
          <a:chOff x="0" y="0"/>
          <a:chExt cx="0" cy="0"/>
        </a:xfrm>
      </p:grpSpPr>
      <p:sp>
        <p:nvSpPr>
          <p:cNvPr id="59" name="Google Shape;59;p2"/>
          <p:cNvSpPr txBox="1"/>
          <p:nvPr>
            <p:ph type="title"/>
          </p:nvPr>
        </p:nvSpPr>
        <p:spPr>
          <a:xfrm>
            <a:off x="311700" y="-95045"/>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1600"/>
              <a:t>TABLE OF CONTENTS</a:t>
            </a:r>
            <a:br>
              <a:rPr lang="en-US" sz="1600"/>
            </a:br>
            <a:endParaRPr sz="1600"/>
          </a:p>
        </p:txBody>
      </p:sp>
      <p:graphicFrame>
        <p:nvGraphicFramePr>
          <p:cNvPr id="60" name="Google Shape;60;p2"/>
          <p:cNvGraphicFramePr/>
          <p:nvPr/>
        </p:nvGraphicFramePr>
        <p:xfrm>
          <a:off x="983463" y="364140"/>
          <a:ext cx="3000000" cy="3000000"/>
        </p:xfrm>
        <a:graphic>
          <a:graphicData uri="http://schemas.openxmlformats.org/drawingml/2006/table">
            <a:tbl>
              <a:tblPr bandRow="1" firstRow="1">
                <a:noFill/>
                <a:tableStyleId>{F45B8013-B0B6-49A1-ABFE-A723AA9589F4}</a:tableStyleId>
              </a:tblPr>
              <a:tblGrid>
                <a:gridCol w="2465800"/>
                <a:gridCol w="2465800"/>
                <a:gridCol w="2465800"/>
              </a:tblGrid>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S.No</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Topic</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Slide No.</a:t>
                      </a:r>
                      <a:endParaRPr sz="1400" u="none" cap="none" strike="noStrike"/>
                    </a:p>
                  </a:txBody>
                  <a:tcPr marT="45725" marB="45725" marR="91450" marL="91450"/>
                </a:tc>
              </a:tr>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Industry Review</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45725" marB="45725" marR="91450" marL="91450"/>
                </a:tc>
              </a:tr>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Business Problem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4</a:t>
                      </a:r>
                      <a:endParaRPr sz="1400" u="none" cap="none" strike="noStrike"/>
                    </a:p>
                  </a:txBody>
                  <a:tcPr marT="45725" marB="45725" marR="91450" marL="91450"/>
                </a:tc>
              </a:tr>
              <a:tr h="3266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Datasets and Domain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5</a:t>
                      </a:r>
                      <a:endParaRPr sz="1400" u="none" cap="none" strike="noStrike"/>
                    </a:p>
                  </a:txBody>
                  <a:tcPr marT="45725" marB="45725" marR="91450" marL="91450"/>
                </a:tc>
              </a:tr>
              <a:tr h="3266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Variable Categorisation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7</a:t>
                      </a:r>
                      <a:endParaRPr sz="1400" u="none" cap="none" strike="noStrike"/>
                    </a:p>
                  </a:txBody>
                  <a:tcPr marT="45725" marB="45725" marR="91450" marL="91450"/>
                </a:tc>
              </a:tr>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Missing Values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9</a:t>
                      </a:r>
                      <a:endParaRPr sz="1400" u="none" cap="none" strike="noStrike"/>
                    </a:p>
                  </a:txBody>
                  <a:tcPr marT="45725" marB="45725" marR="91450" marL="91450"/>
                </a:tc>
              </a:tr>
              <a:tr h="3266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6.</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Project Justification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10</a:t>
                      </a:r>
                      <a:endParaRPr sz="1400" u="none" cap="none" strike="noStrike"/>
                    </a:p>
                  </a:txBody>
                  <a:tcPr marT="45725" marB="45725" marR="91450" marL="91450"/>
                </a:tc>
              </a:tr>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7.</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EDA</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a:t>
                      </a:r>
                      <a:r>
                        <a:rPr lang="en-US"/>
                        <a:t>1</a:t>
                      </a:r>
                      <a:endParaRPr sz="1400" u="none" cap="none" strike="noStrike"/>
                    </a:p>
                  </a:txBody>
                  <a:tcPr marT="45725" marB="45725" marR="91450" marL="91450"/>
                </a:tc>
              </a:tr>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8.</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RFM Analysis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a:t>
                      </a:r>
                      <a:r>
                        <a:rPr lang="en-US"/>
                        <a:t>3</a:t>
                      </a:r>
                      <a:endParaRPr sz="1400" u="none" cap="none" strike="noStrike"/>
                    </a:p>
                  </a:txBody>
                  <a:tcPr marT="45725" marB="45725" marR="91450" marL="91450"/>
                </a:tc>
              </a:tr>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9.</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Observations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a:t>16</a:t>
                      </a:r>
                      <a:endParaRPr sz="1400" u="none" cap="none" strike="noStrike"/>
                    </a:p>
                  </a:txBody>
                  <a:tcPr marT="45725" marB="45725" marR="91450" marL="91450"/>
                </a:tc>
              </a:tr>
              <a:tr h="3266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Rating Prediction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a:t>
                      </a:r>
                      <a:r>
                        <a:rPr lang="en-US"/>
                        <a:t>0</a:t>
                      </a:r>
                      <a:endParaRPr sz="1400" u="none" cap="none" strike="noStrike"/>
                    </a:p>
                  </a:txBody>
                  <a:tcPr marT="45725" marB="45725" marR="91450" marL="91450"/>
                </a:tc>
              </a:tr>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Plots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a:t>23</a:t>
                      </a:r>
                      <a:endParaRPr/>
                    </a:p>
                  </a:txBody>
                  <a:tcPr marT="45725" marB="45725" marR="91450" marL="91450"/>
                </a:tc>
              </a:tr>
              <a:tr h="326625">
                <a:tc>
                  <a:txBody>
                    <a:bodyPr/>
                    <a:lstStyle/>
                    <a:p>
                      <a:pPr indent="0" lvl="0" marL="0" marR="0" rtl="0" algn="l">
                        <a:lnSpc>
                          <a:spcPct val="100000"/>
                        </a:lnSpc>
                        <a:spcBef>
                          <a:spcPts val="0"/>
                        </a:spcBef>
                        <a:spcAft>
                          <a:spcPts val="0"/>
                        </a:spcAft>
                        <a:buNone/>
                      </a:pPr>
                      <a:r>
                        <a:rPr lang="en-US"/>
                        <a:t>12.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Market Basket Analysis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28</a:t>
                      </a:r>
                      <a:endParaRPr/>
                    </a:p>
                  </a:txBody>
                  <a:tcPr marT="45725" marB="45725" marR="91450" marL="91450"/>
                </a:tc>
              </a:tr>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a:t>
                      </a:r>
                      <a:r>
                        <a:rPr lang="en-US"/>
                        <a:t>3</a:t>
                      </a:r>
                      <a:r>
                        <a:rPr lang="en-US" sz="1400" u="none" cap="none" strike="noStrike"/>
                        <a: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Scope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3</a:t>
                      </a:r>
                      <a:r>
                        <a:rPr lang="en-US"/>
                        <a:t>1</a:t>
                      </a:r>
                      <a:endParaRPr sz="1400" u="none" cap="none" strike="noStrike"/>
                    </a:p>
                  </a:txBody>
                  <a:tcPr marT="45725" marB="45725" marR="91450" marL="91450"/>
                </a:tc>
              </a:tr>
              <a:tr h="288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a:t>
                      </a:r>
                      <a:r>
                        <a:rPr lang="en-US"/>
                        <a:t>4</a:t>
                      </a:r>
                      <a:r>
                        <a:rPr lang="en-US" sz="1400" u="none" cap="none" strike="noStrike"/>
                        <a: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References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3</a:t>
                      </a:r>
                      <a:r>
                        <a:rPr lang="en-US"/>
                        <a:t>2</a:t>
                      </a:r>
                      <a:endParaRPr sz="1400" u="none" cap="none" strike="noStrike"/>
                    </a:p>
                  </a:txBody>
                  <a:tcPr marT="45725" marB="45725" marR="91450" marL="91450"/>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f063705ee2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Observations:</a:t>
            </a:r>
            <a:endParaRPr/>
          </a:p>
        </p:txBody>
      </p:sp>
      <p:pic>
        <p:nvPicPr>
          <p:cNvPr id="183" name="Google Shape;183;gf063705ee2_0_0"/>
          <p:cNvPicPr preferRelativeResize="0"/>
          <p:nvPr/>
        </p:nvPicPr>
        <p:blipFill rotWithShape="1">
          <a:blip r:embed="rId3">
            <a:alphaModFix/>
          </a:blip>
          <a:srcRect b="0" l="0" r="0" t="0"/>
          <a:stretch/>
        </p:blipFill>
        <p:spPr>
          <a:xfrm>
            <a:off x="371725" y="1173417"/>
            <a:ext cx="8227575" cy="30966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f0278179a2_1_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Churn Analysis</a:t>
            </a:r>
            <a:endParaRPr/>
          </a:p>
        </p:txBody>
      </p:sp>
      <p:sp>
        <p:nvSpPr>
          <p:cNvPr id="189" name="Google Shape;189;gf0278179a2_1_3"/>
          <p:cNvSpPr txBox="1"/>
          <p:nvPr>
            <p:ph idx="1" type="body"/>
          </p:nvPr>
        </p:nvSpPr>
        <p:spPr>
          <a:xfrm>
            <a:off x="311700" y="1622313"/>
            <a:ext cx="4215900" cy="2002200"/>
          </a:xfrm>
          <a:prstGeom prst="rect">
            <a:avLst/>
          </a:prstGeom>
        </p:spPr>
        <p:txBody>
          <a:bodyPr anchorCtr="0" anchor="t" bIns="91425" lIns="91425" spcFirstLastPara="1" rIns="91425" wrap="square" tIns="91425">
            <a:normAutofit fontScale="47500" lnSpcReduction="20000"/>
          </a:bodyPr>
          <a:lstStyle/>
          <a:p>
            <a:pPr indent="-299579" lvl="0" marL="457200" rtl="0" algn="l">
              <a:spcBef>
                <a:spcPts val="0"/>
              </a:spcBef>
              <a:spcAft>
                <a:spcPts val="0"/>
              </a:spcAft>
              <a:buClr>
                <a:schemeClr val="dk1"/>
              </a:buClr>
              <a:buSzPct val="100000"/>
              <a:buChar char="●"/>
            </a:pPr>
            <a:r>
              <a:rPr lang="en-US" sz="2353">
                <a:solidFill>
                  <a:schemeClr val="dk1"/>
                </a:solidFill>
                <a:highlight>
                  <a:srgbClr val="FFFFFF"/>
                </a:highlight>
              </a:rPr>
              <a:t>Customer churn or customer attrition is the </a:t>
            </a:r>
            <a:endParaRPr sz="2353">
              <a:solidFill>
                <a:schemeClr val="dk1"/>
              </a:solidFill>
              <a:highlight>
                <a:srgbClr val="FFFFFF"/>
              </a:highlight>
            </a:endParaRPr>
          </a:p>
          <a:p>
            <a:pPr indent="0" lvl="0" marL="0" rtl="0" algn="l">
              <a:spcBef>
                <a:spcPts val="0"/>
              </a:spcBef>
              <a:spcAft>
                <a:spcPts val="0"/>
              </a:spcAft>
              <a:buNone/>
            </a:pPr>
            <a:r>
              <a:rPr lang="en-US" sz="2353">
                <a:solidFill>
                  <a:schemeClr val="dk1"/>
                </a:solidFill>
                <a:highlight>
                  <a:srgbClr val="FFFFFF"/>
                </a:highlight>
              </a:rPr>
              <a:t>          phenomenon where customers of a </a:t>
            </a:r>
            <a:endParaRPr sz="2353">
              <a:solidFill>
                <a:schemeClr val="dk1"/>
              </a:solidFill>
              <a:highlight>
                <a:srgbClr val="FFFFFF"/>
              </a:highlight>
            </a:endParaRPr>
          </a:p>
          <a:p>
            <a:pPr indent="0" lvl="0" marL="0" rtl="0" algn="l">
              <a:spcBef>
                <a:spcPts val="0"/>
              </a:spcBef>
              <a:spcAft>
                <a:spcPts val="0"/>
              </a:spcAft>
              <a:buNone/>
            </a:pPr>
            <a:r>
              <a:rPr lang="en-US" sz="2353">
                <a:solidFill>
                  <a:schemeClr val="dk1"/>
                </a:solidFill>
                <a:highlight>
                  <a:srgbClr val="FFFFFF"/>
                </a:highlight>
              </a:rPr>
              <a:t>          business no longer purchase or interact </a:t>
            </a:r>
            <a:endParaRPr sz="2353">
              <a:solidFill>
                <a:schemeClr val="dk1"/>
              </a:solidFill>
              <a:highlight>
                <a:srgbClr val="FFFFFF"/>
              </a:highlight>
            </a:endParaRPr>
          </a:p>
          <a:p>
            <a:pPr indent="0" lvl="0" marL="0" rtl="0" algn="l">
              <a:spcBef>
                <a:spcPts val="0"/>
              </a:spcBef>
              <a:spcAft>
                <a:spcPts val="0"/>
              </a:spcAft>
              <a:buNone/>
            </a:pPr>
            <a:r>
              <a:rPr lang="en-US" sz="2353">
                <a:solidFill>
                  <a:schemeClr val="dk1"/>
                </a:solidFill>
                <a:highlight>
                  <a:srgbClr val="FFFFFF"/>
                </a:highlight>
              </a:rPr>
              <a:t>          with the business.</a:t>
            </a:r>
            <a:endParaRPr sz="2353">
              <a:solidFill>
                <a:schemeClr val="dk1"/>
              </a:solidFill>
              <a:highlight>
                <a:srgbClr val="FFFFFF"/>
              </a:highlight>
            </a:endParaRPr>
          </a:p>
          <a:p>
            <a:pPr indent="0" lvl="0" marL="0" rtl="0" algn="l">
              <a:spcBef>
                <a:spcPts val="0"/>
              </a:spcBef>
              <a:spcAft>
                <a:spcPts val="0"/>
              </a:spcAft>
              <a:buNone/>
            </a:pPr>
            <a:r>
              <a:t/>
            </a:r>
            <a:endParaRPr sz="2353">
              <a:solidFill>
                <a:schemeClr val="dk1"/>
              </a:solidFill>
              <a:highlight>
                <a:srgbClr val="FFFFFF"/>
              </a:highlight>
            </a:endParaRPr>
          </a:p>
          <a:p>
            <a:pPr indent="-299579" lvl="0" marL="457200" rtl="0" algn="l">
              <a:spcBef>
                <a:spcPts val="0"/>
              </a:spcBef>
              <a:spcAft>
                <a:spcPts val="0"/>
              </a:spcAft>
              <a:buClr>
                <a:schemeClr val="dk1"/>
              </a:buClr>
              <a:buSzPct val="100000"/>
              <a:buChar char="●"/>
            </a:pPr>
            <a:r>
              <a:rPr lang="en-US" sz="2353">
                <a:solidFill>
                  <a:schemeClr val="dk1"/>
                </a:solidFill>
                <a:highlight>
                  <a:srgbClr val="FFFFFF"/>
                </a:highlight>
              </a:rPr>
              <a:t>Customers with low RFM Score are first to</a:t>
            </a:r>
            <a:endParaRPr sz="2353">
              <a:solidFill>
                <a:schemeClr val="dk1"/>
              </a:solidFill>
              <a:highlight>
                <a:srgbClr val="FFFFFF"/>
              </a:highlight>
            </a:endParaRPr>
          </a:p>
          <a:p>
            <a:pPr indent="0" lvl="0" marL="457200" rtl="0" algn="l">
              <a:spcBef>
                <a:spcPts val="0"/>
              </a:spcBef>
              <a:spcAft>
                <a:spcPts val="0"/>
              </a:spcAft>
              <a:buNone/>
            </a:pPr>
            <a:r>
              <a:rPr lang="en-US" sz="2353">
                <a:solidFill>
                  <a:schemeClr val="dk1"/>
                </a:solidFill>
                <a:highlight>
                  <a:srgbClr val="FFFFFF"/>
                </a:highlight>
              </a:rPr>
              <a:t>leave and are to be focused on.</a:t>
            </a:r>
            <a:endParaRPr sz="2353">
              <a:solidFill>
                <a:schemeClr val="dk1"/>
              </a:solidFill>
              <a:highlight>
                <a:srgbClr val="FFFFFF"/>
              </a:highlight>
            </a:endParaRPr>
          </a:p>
          <a:p>
            <a:pPr indent="0" lvl="0" marL="0" rtl="0" algn="l">
              <a:spcBef>
                <a:spcPts val="0"/>
              </a:spcBef>
              <a:spcAft>
                <a:spcPts val="0"/>
              </a:spcAft>
              <a:buNone/>
            </a:pPr>
            <a:r>
              <a:t/>
            </a:r>
            <a:endParaRPr sz="2353">
              <a:solidFill>
                <a:schemeClr val="dk1"/>
              </a:solidFill>
              <a:highlight>
                <a:srgbClr val="FFFFFF"/>
              </a:highlight>
            </a:endParaRPr>
          </a:p>
          <a:p>
            <a:pPr indent="0" lvl="0" marL="0" rtl="0" algn="l">
              <a:spcBef>
                <a:spcPts val="0"/>
              </a:spcBef>
              <a:spcAft>
                <a:spcPts val="0"/>
              </a:spcAft>
              <a:buNone/>
            </a:pPr>
            <a:r>
              <a:t/>
            </a:r>
            <a:endParaRPr sz="1350">
              <a:solidFill>
                <a:schemeClr val="dk1"/>
              </a:solidFill>
              <a:highlight>
                <a:srgbClr val="FFFFFF"/>
              </a:highlight>
            </a:endParaRPr>
          </a:p>
          <a:p>
            <a:pPr indent="0" lvl="0" marL="0" rtl="0" algn="l">
              <a:spcBef>
                <a:spcPts val="0"/>
              </a:spcBef>
              <a:spcAft>
                <a:spcPts val="0"/>
              </a:spcAft>
              <a:buNone/>
            </a:pPr>
            <a:r>
              <a:t/>
            </a:r>
            <a:endParaRPr sz="1350">
              <a:solidFill>
                <a:schemeClr val="dk1"/>
              </a:solidFill>
              <a:highlight>
                <a:srgbClr val="FFFFFF"/>
              </a:highlight>
            </a:endParaRPr>
          </a:p>
          <a:p>
            <a:pPr indent="0" lvl="0" marL="0" rtl="0" algn="l">
              <a:spcBef>
                <a:spcPts val="0"/>
              </a:spcBef>
              <a:spcAft>
                <a:spcPts val="0"/>
              </a:spcAft>
              <a:buNone/>
            </a:pPr>
            <a:r>
              <a:t/>
            </a:r>
            <a:endParaRPr sz="1350">
              <a:solidFill>
                <a:schemeClr val="dk1"/>
              </a:solidFill>
              <a:highlight>
                <a:srgbClr val="FFFFFF"/>
              </a:highlight>
            </a:endParaRPr>
          </a:p>
          <a:p>
            <a:pPr indent="0" lvl="0" marL="0" rtl="0" algn="l">
              <a:spcBef>
                <a:spcPts val="0"/>
              </a:spcBef>
              <a:spcAft>
                <a:spcPts val="0"/>
              </a:spcAft>
              <a:buNone/>
            </a:pPr>
            <a:r>
              <a:t/>
            </a:r>
            <a:endParaRPr sz="1350">
              <a:solidFill>
                <a:schemeClr val="dk1"/>
              </a:solidFill>
              <a:highlight>
                <a:srgbClr val="FFFFFF"/>
              </a:highlight>
            </a:endParaRPr>
          </a:p>
          <a:p>
            <a:pPr indent="0" lvl="0" marL="0" rtl="0" algn="l">
              <a:spcBef>
                <a:spcPts val="0"/>
              </a:spcBef>
              <a:spcAft>
                <a:spcPts val="0"/>
              </a:spcAft>
              <a:buNone/>
            </a:pPr>
            <a:r>
              <a:t/>
            </a:r>
            <a:endParaRPr/>
          </a:p>
        </p:txBody>
      </p:sp>
      <p:pic>
        <p:nvPicPr>
          <p:cNvPr id="190" name="Google Shape;190;gf0278179a2_1_3"/>
          <p:cNvPicPr preferRelativeResize="0"/>
          <p:nvPr/>
        </p:nvPicPr>
        <p:blipFill>
          <a:blip r:embed="rId3">
            <a:alphaModFix/>
          </a:blip>
          <a:stretch>
            <a:fillRect/>
          </a:stretch>
        </p:blipFill>
        <p:spPr>
          <a:xfrm>
            <a:off x="4665317" y="1017725"/>
            <a:ext cx="4281834" cy="321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194" name="Shape 194"/>
        <p:cNvGrpSpPr/>
        <p:nvPr/>
      </p:nvGrpSpPr>
      <p:grpSpPr>
        <a:xfrm>
          <a:off x="0" y="0"/>
          <a:ext cx="0" cy="0"/>
          <a:chOff x="0" y="0"/>
          <a:chExt cx="0" cy="0"/>
        </a:xfrm>
      </p:grpSpPr>
      <p:sp>
        <p:nvSpPr>
          <p:cNvPr id="195" name="Google Shape;195;p27"/>
          <p:cNvSpPr txBox="1"/>
          <p:nvPr>
            <p:ph type="title"/>
          </p:nvPr>
        </p:nvSpPr>
        <p:spPr>
          <a:xfrm>
            <a:off x="3012100" y="224025"/>
            <a:ext cx="53883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500"/>
              <a:t>Rating Prediction</a:t>
            </a:r>
            <a:endParaRPr b="1" sz="2500"/>
          </a:p>
        </p:txBody>
      </p:sp>
      <p:sp>
        <p:nvSpPr>
          <p:cNvPr id="196" name="Google Shape;196;p27"/>
          <p:cNvSpPr txBox="1"/>
          <p:nvPr>
            <p:ph idx="1" type="body"/>
          </p:nvPr>
        </p:nvSpPr>
        <p:spPr>
          <a:xfrm>
            <a:off x="170775" y="924225"/>
            <a:ext cx="4379700" cy="4219200"/>
          </a:xfrm>
          <a:prstGeom prst="rect">
            <a:avLst/>
          </a:prstGeom>
          <a:noFill/>
          <a:ln>
            <a:noFill/>
          </a:ln>
        </p:spPr>
        <p:txBody>
          <a:bodyPr anchorCtr="0" anchor="t" bIns="91425" lIns="91425" spcFirstLastPara="1" rIns="91425" wrap="square" tIns="91425">
            <a:normAutofit fontScale="62500" lnSpcReduction="10000"/>
          </a:bodyPr>
          <a:lstStyle/>
          <a:p>
            <a:pPr indent="0" lvl="0" marL="457200" rtl="0" algn="l">
              <a:lnSpc>
                <a:spcPct val="115000"/>
              </a:lnSpc>
              <a:spcBef>
                <a:spcPts val="0"/>
              </a:spcBef>
              <a:spcAft>
                <a:spcPts val="0"/>
              </a:spcAft>
              <a:buNone/>
            </a:pPr>
            <a:r>
              <a:rPr lang="en-US" sz="2550">
                <a:solidFill>
                  <a:schemeClr val="dk1"/>
                </a:solidFill>
                <a:latin typeface="Comic Sans MS"/>
                <a:ea typeface="Comic Sans MS"/>
                <a:cs typeface="Comic Sans MS"/>
                <a:sym typeface="Comic Sans MS"/>
              </a:rPr>
              <a:t>The rise in </a:t>
            </a:r>
            <a:r>
              <a:rPr b="1" lang="en-US" sz="2550">
                <a:solidFill>
                  <a:schemeClr val="dk1"/>
                </a:solidFill>
                <a:latin typeface="Comic Sans MS"/>
                <a:ea typeface="Comic Sans MS"/>
                <a:cs typeface="Comic Sans MS"/>
                <a:sym typeface="Comic Sans MS"/>
              </a:rPr>
              <a:t>E — commerce</a:t>
            </a:r>
            <a:r>
              <a:rPr lang="en-US" sz="2550">
                <a:solidFill>
                  <a:schemeClr val="dk1"/>
                </a:solidFill>
                <a:latin typeface="Comic Sans MS"/>
                <a:ea typeface="Comic Sans MS"/>
                <a:cs typeface="Comic Sans MS"/>
                <a:sym typeface="Comic Sans MS"/>
              </a:rPr>
              <a:t>, has brought a significant rise in the importance of customer reviews.</a:t>
            </a:r>
            <a:endParaRPr sz="2550">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t/>
            </a:r>
            <a:endParaRPr sz="2550">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rPr lang="en-US" sz="2550">
                <a:solidFill>
                  <a:schemeClr val="dk1"/>
                </a:solidFill>
                <a:latin typeface="Comic Sans MS"/>
                <a:ea typeface="Comic Sans MS"/>
                <a:cs typeface="Comic Sans MS"/>
                <a:sym typeface="Comic Sans MS"/>
              </a:rPr>
              <a:t>70 percent of customers say that they use </a:t>
            </a:r>
            <a:r>
              <a:rPr b="1" lang="en-US" sz="2550">
                <a:solidFill>
                  <a:schemeClr val="dk1"/>
                </a:solidFill>
                <a:latin typeface="Comic Sans MS"/>
                <a:ea typeface="Comic Sans MS"/>
                <a:cs typeface="Comic Sans MS"/>
                <a:sym typeface="Comic Sans MS"/>
              </a:rPr>
              <a:t>rating filters</a:t>
            </a:r>
            <a:r>
              <a:rPr lang="en-US" sz="2550">
                <a:solidFill>
                  <a:schemeClr val="dk1"/>
                </a:solidFill>
                <a:latin typeface="Comic Sans MS"/>
                <a:ea typeface="Comic Sans MS"/>
                <a:cs typeface="Comic Sans MS"/>
                <a:sym typeface="Comic Sans MS"/>
              </a:rPr>
              <a:t> to filter out low rated items in their searches. </a:t>
            </a:r>
            <a:endParaRPr sz="2550">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t/>
            </a:r>
            <a:endParaRPr sz="2550">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rPr lang="en-US" sz="2550">
                <a:solidFill>
                  <a:schemeClr val="dk1"/>
                </a:solidFill>
                <a:latin typeface="Comic Sans MS"/>
                <a:ea typeface="Comic Sans MS"/>
                <a:cs typeface="Comic Sans MS"/>
                <a:sym typeface="Comic Sans MS"/>
              </a:rPr>
              <a:t>The ability to successfully decide whether a review for a particular product will be helpful to other customers and thus give the product more exposure is vital to companies.</a:t>
            </a:r>
            <a:endParaRPr sz="2550">
              <a:latin typeface="Comic Sans MS"/>
              <a:ea typeface="Comic Sans MS"/>
              <a:cs typeface="Comic Sans MS"/>
              <a:sym typeface="Comic Sans MS"/>
            </a:endParaRPr>
          </a:p>
          <a:p>
            <a:pPr indent="0" lvl="0" marL="0" rtl="0" algn="l">
              <a:lnSpc>
                <a:spcPct val="115000"/>
              </a:lnSpc>
              <a:spcBef>
                <a:spcPts val="0"/>
              </a:spcBef>
              <a:spcAft>
                <a:spcPts val="0"/>
              </a:spcAft>
              <a:buSzPct val="117647"/>
              <a:buNone/>
            </a:pPr>
            <a:r>
              <a:rPr lang="en-US" sz="2550">
                <a:latin typeface="Comic Sans MS"/>
                <a:ea typeface="Comic Sans MS"/>
                <a:cs typeface="Comic Sans MS"/>
                <a:sym typeface="Comic Sans MS"/>
              </a:rPr>
              <a:t>               </a:t>
            </a:r>
            <a:endParaRPr sz="2550">
              <a:latin typeface="Comic Sans MS"/>
              <a:ea typeface="Comic Sans MS"/>
              <a:cs typeface="Comic Sans MS"/>
              <a:sym typeface="Comic Sans MS"/>
            </a:endParaRPr>
          </a:p>
          <a:p>
            <a:pPr indent="0" lvl="0" marL="114300" rtl="0" algn="l">
              <a:lnSpc>
                <a:spcPct val="115000"/>
              </a:lnSpc>
              <a:spcBef>
                <a:spcPts val="0"/>
              </a:spcBef>
              <a:spcAft>
                <a:spcPts val="0"/>
              </a:spcAft>
              <a:buSzPct val="128479"/>
              <a:buNone/>
            </a:pPr>
            <a:r>
              <a:t/>
            </a:r>
            <a:endParaRPr sz="2335"/>
          </a:p>
        </p:txBody>
      </p:sp>
      <p:pic>
        <p:nvPicPr>
          <p:cNvPr id="197" name="Google Shape;197;p27"/>
          <p:cNvPicPr preferRelativeResize="0"/>
          <p:nvPr/>
        </p:nvPicPr>
        <p:blipFill>
          <a:blip r:embed="rId4">
            <a:alphaModFix/>
          </a:blip>
          <a:stretch>
            <a:fillRect/>
          </a:stretch>
        </p:blipFill>
        <p:spPr>
          <a:xfrm>
            <a:off x="4572000" y="2145425"/>
            <a:ext cx="4379700" cy="2919800"/>
          </a:xfrm>
          <a:prstGeom prst="rect">
            <a:avLst/>
          </a:prstGeom>
          <a:noFill/>
          <a:ln>
            <a:noFill/>
          </a:ln>
        </p:spPr>
      </p:pic>
      <p:pic>
        <p:nvPicPr>
          <p:cNvPr id="198" name="Google Shape;198;p27"/>
          <p:cNvPicPr preferRelativeResize="0"/>
          <p:nvPr/>
        </p:nvPicPr>
        <p:blipFill>
          <a:blip r:embed="rId5">
            <a:alphaModFix/>
          </a:blip>
          <a:stretch>
            <a:fillRect/>
          </a:stretch>
        </p:blipFill>
        <p:spPr>
          <a:xfrm>
            <a:off x="4753200" y="843200"/>
            <a:ext cx="3916800" cy="125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202" name="Shape 202"/>
        <p:cNvGrpSpPr/>
        <p:nvPr/>
      </p:nvGrpSpPr>
      <p:grpSpPr>
        <a:xfrm>
          <a:off x="0" y="0"/>
          <a:ext cx="0" cy="0"/>
          <a:chOff x="0" y="0"/>
          <a:chExt cx="0" cy="0"/>
        </a:xfrm>
      </p:grpSpPr>
      <p:sp>
        <p:nvSpPr>
          <p:cNvPr id="203" name="Google Shape;203;gf063705ee2_0_7"/>
          <p:cNvSpPr txBox="1"/>
          <p:nvPr>
            <p:ph type="title"/>
          </p:nvPr>
        </p:nvSpPr>
        <p:spPr>
          <a:xfrm>
            <a:off x="681450" y="404850"/>
            <a:ext cx="5388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520"/>
              <a:buNone/>
            </a:pPr>
            <a:r>
              <a:rPr b="1" lang="en-US" sz="2450"/>
              <a:t>Possible Factors </a:t>
            </a:r>
            <a:r>
              <a:rPr b="1" lang="en-US" sz="2450"/>
              <a:t>affecting</a:t>
            </a:r>
            <a:r>
              <a:rPr b="1" lang="en-US" sz="2450"/>
              <a:t> the Rating for a product </a:t>
            </a:r>
            <a:r>
              <a:rPr b="1" lang="en-US" sz="2450"/>
              <a:t>delivery</a:t>
            </a:r>
            <a:r>
              <a:rPr b="1" lang="en-US" sz="2450"/>
              <a:t>:</a:t>
            </a:r>
            <a:endParaRPr b="1" sz="2450"/>
          </a:p>
        </p:txBody>
      </p:sp>
      <p:sp>
        <p:nvSpPr>
          <p:cNvPr id="204" name="Google Shape;204;gf063705ee2_0_7"/>
          <p:cNvSpPr txBox="1"/>
          <p:nvPr>
            <p:ph idx="1" type="body"/>
          </p:nvPr>
        </p:nvSpPr>
        <p:spPr>
          <a:xfrm>
            <a:off x="569500" y="1312025"/>
            <a:ext cx="4045500" cy="33972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Font typeface="Comic Sans MS"/>
              <a:buChar char="●"/>
            </a:pPr>
            <a:r>
              <a:rPr b="1" lang="en-US" sz="1600">
                <a:solidFill>
                  <a:schemeClr val="dk1"/>
                </a:solidFill>
                <a:latin typeface="Comic Sans MS"/>
                <a:ea typeface="Comic Sans MS"/>
                <a:cs typeface="Comic Sans MS"/>
                <a:sym typeface="Comic Sans MS"/>
              </a:rPr>
              <a:t>User </a:t>
            </a:r>
            <a:r>
              <a:rPr b="1" lang="en-US" sz="1600">
                <a:solidFill>
                  <a:schemeClr val="dk1"/>
                </a:solidFill>
                <a:latin typeface="Comic Sans MS"/>
                <a:ea typeface="Comic Sans MS"/>
                <a:cs typeface="Comic Sans MS"/>
                <a:sym typeface="Comic Sans MS"/>
              </a:rPr>
              <a:t>review</a:t>
            </a:r>
            <a:r>
              <a:rPr b="1" lang="en-US" sz="1600">
                <a:solidFill>
                  <a:schemeClr val="dk1"/>
                </a:solidFill>
                <a:latin typeface="Comic Sans MS"/>
                <a:ea typeface="Comic Sans MS"/>
                <a:cs typeface="Comic Sans MS"/>
                <a:sym typeface="Comic Sans MS"/>
              </a:rPr>
              <a:t> comment</a:t>
            </a:r>
            <a:endParaRPr b="1" sz="1600">
              <a:solidFill>
                <a:schemeClr val="dk1"/>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chemeClr val="dk1"/>
              </a:buClr>
              <a:buSzPts val="1600"/>
              <a:buFont typeface="Comic Sans MS"/>
              <a:buChar char="●"/>
            </a:pPr>
            <a:r>
              <a:rPr b="1" lang="en-US" sz="1600">
                <a:solidFill>
                  <a:schemeClr val="dk1"/>
                </a:solidFill>
                <a:latin typeface="Comic Sans MS"/>
                <a:ea typeface="Comic Sans MS"/>
                <a:cs typeface="Comic Sans MS"/>
                <a:sym typeface="Comic Sans MS"/>
              </a:rPr>
              <a:t>Freight value</a:t>
            </a:r>
            <a:endParaRPr b="1" sz="1600">
              <a:solidFill>
                <a:schemeClr val="dk1"/>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chemeClr val="dk1"/>
              </a:buClr>
              <a:buSzPts val="1600"/>
              <a:buFont typeface="Comic Sans MS"/>
              <a:buChar char="●"/>
            </a:pPr>
            <a:r>
              <a:rPr b="1" lang="en-US" sz="1600">
                <a:solidFill>
                  <a:schemeClr val="dk1"/>
                </a:solidFill>
                <a:latin typeface="Comic Sans MS"/>
                <a:ea typeface="Comic Sans MS"/>
                <a:cs typeface="Comic Sans MS"/>
                <a:sym typeface="Comic Sans MS"/>
              </a:rPr>
              <a:t>Duration to complete the delivery.</a:t>
            </a:r>
            <a:endParaRPr b="1" sz="1600">
              <a:solidFill>
                <a:schemeClr val="dk1"/>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chemeClr val="dk1"/>
              </a:buClr>
              <a:buSzPts val="1600"/>
              <a:buFont typeface="Comic Sans MS"/>
              <a:buChar char="●"/>
            </a:pPr>
            <a:r>
              <a:rPr b="1" lang="en-US" sz="1600">
                <a:solidFill>
                  <a:schemeClr val="dk1"/>
                </a:solidFill>
                <a:latin typeface="Comic Sans MS"/>
                <a:ea typeface="Comic Sans MS"/>
                <a:cs typeface="Comic Sans MS"/>
                <a:sym typeface="Comic Sans MS"/>
              </a:rPr>
              <a:t>Price of the product.</a:t>
            </a:r>
            <a:endParaRPr b="1" sz="1600">
              <a:solidFill>
                <a:schemeClr val="dk1"/>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chemeClr val="dk1"/>
              </a:buClr>
              <a:buSzPts val="1600"/>
              <a:buFont typeface="Comic Sans MS"/>
              <a:buChar char="●"/>
            </a:pPr>
            <a:r>
              <a:rPr b="1" lang="en-US" sz="1600">
                <a:solidFill>
                  <a:schemeClr val="dk1"/>
                </a:solidFill>
                <a:latin typeface="Comic Sans MS"/>
                <a:ea typeface="Comic Sans MS"/>
                <a:cs typeface="Comic Sans MS"/>
                <a:sym typeface="Comic Sans MS"/>
              </a:rPr>
              <a:t>Seller and customer state.</a:t>
            </a:r>
            <a:endParaRPr b="1" sz="16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SzPts val="3000"/>
              <a:buNone/>
            </a:pPr>
            <a:r>
              <a:rPr lang="en-US" sz="2335"/>
              <a:t>               </a:t>
            </a:r>
            <a:endParaRPr sz="2335"/>
          </a:p>
          <a:p>
            <a:pPr indent="0" lvl="0" marL="114300" rtl="0" algn="l">
              <a:lnSpc>
                <a:spcPct val="115000"/>
              </a:lnSpc>
              <a:spcBef>
                <a:spcPts val="0"/>
              </a:spcBef>
              <a:spcAft>
                <a:spcPts val="0"/>
              </a:spcAft>
              <a:buSzPts val="3000"/>
              <a:buNone/>
            </a:pPr>
            <a:r>
              <a:t/>
            </a:r>
            <a:endParaRPr sz="2335"/>
          </a:p>
        </p:txBody>
      </p:sp>
      <p:pic>
        <p:nvPicPr>
          <p:cNvPr id="205" name="Google Shape;205;gf063705ee2_0_7"/>
          <p:cNvPicPr preferRelativeResize="0"/>
          <p:nvPr/>
        </p:nvPicPr>
        <p:blipFill>
          <a:blip r:embed="rId4">
            <a:alphaModFix/>
          </a:blip>
          <a:stretch>
            <a:fillRect/>
          </a:stretch>
        </p:blipFill>
        <p:spPr>
          <a:xfrm>
            <a:off x="4413050" y="1312025"/>
            <a:ext cx="4650573" cy="2976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209" name="Shape 209"/>
        <p:cNvGrpSpPr/>
        <p:nvPr/>
      </p:nvGrpSpPr>
      <p:grpSpPr>
        <a:xfrm>
          <a:off x="0" y="0"/>
          <a:ext cx="0" cy="0"/>
          <a:chOff x="0" y="0"/>
          <a:chExt cx="0" cy="0"/>
        </a:xfrm>
      </p:grpSpPr>
      <p:sp>
        <p:nvSpPr>
          <p:cNvPr id="210" name="Google Shape;210;gf063705ee2_0_27"/>
          <p:cNvSpPr txBox="1"/>
          <p:nvPr>
            <p:ph type="title"/>
          </p:nvPr>
        </p:nvSpPr>
        <p:spPr>
          <a:xfrm>
            <a:off x="681450" y="404850"/>
            <a:ext cx="5388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400"/>
              <a:t>Method used to understand </a:t>
            </a:r>
            <a:r>
              <a:rPr b="1" lang="en-US" sz="2400"/>
              <a:t>User review comment :</a:t>
            </a:r>
            <a:endParaRPr b="1" sz="2400"/>
          </a:p>
        </p:txBody>
      </p:sp>
      <p:sp>
        <p:nvSpPr>
          <p:cNvPr id="211" name="Google Shape;211;gf063705ee2_0_27"/>
          <p:cNvSpPr txBox="1"/>
          <p:nvPr>
            <p:ph idx="1" type="body"/>
          </p:nvPr>
        </p:nvSpPr>
        <p:spPr>
          <a:xfrm>
            <a:off x="681450" y="1400725"/>
            <a:ext cx="4045500" cy="3397200"/>
          </a:xfrm>
          <a:prstGeom prst="rect">
            <a:avLst/>
          </a:prstGeom>
          <a:noFill/>
          <a:ln>
            <a:noFill/>
          </a:ln>
        </p:spPr>
        <p:txBody>
          <a:bodyPr anchorCtr="0" anchor="t" bIns="91425" lIns="91425" spcFirstLastPara="1" rIns="91425" wrap="square" tIns="91425">
            <a:normAutofit fontScale="70000" lnSpcReduction="20000"/>
          </a:bodyPr>
          <a:lstStyle/>
          <a:p>
            <a:pPr indent="0" lvl="0" marL="457200" rtl="0" algn="l">
              <a:lnSpc>
                <a:spcPct val="115000"/>
              </a:lnSpc>
              <a:spcBef>
                <a:spcPts val="0"/>
              </a:spcBef>
              <a:spcAft>
                <a:spcPts val="0"/>
              </a:spcAft>
              <a:buNone/>
            </a:pPr>
            <a:r>
              <a:rPr b="1" lang="en-US" sz="2335">
                <a:solidFill>
                  <a:schemeClr val="dk1"/>
                </a:solidFill>
                <a:latin typeface="Comic Sans MS"/>
                <a:ea typeface="Comic Sans MS"/>
                <a:cs typeface="Comic Sans MS"/>
                <a:sym typeface="Comic Sans MS"/>
              </a:rPr>
              <a:t>Sentiment analysis is part of the Natural Language Processing (NLP) </a:t>
            </a:r>
            <a:r>
              <a:rPr lang="en-US" sz="2335">
                <a:solidFill>
                  <a:schemeClr val="dk1"/>
                </a:solidFill>
                <a:latin typeface="Comic Sans MS"/>
                <a:ea typeface="Comic Sans MS"/>
                <a:cs typeface="Comic Sans MS"/>
                <a:sym typeface="Comic Sans MS"/>
              </a:rPr>
              <a:t>techniques that consists in extracting emotions related to some raw texts. </a:t>
            </a:r>
            <a:endParaRPr sz="2335">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t/>
            </a:r>
            <a:endParaRPr sz="2335">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rPr lang="en-US" sz="2335">
                <a:solidFill>
                  <a:schemeClr val="dk1"/>
                </a:solidFill>
                <a:latin typeface="Comic Sans MS"/>
                <a:ea typeface="Comic Sans MS"/>
                <a:cs typeface="Comic Sans MS"/>
                <a:sym typeface="Comic Sans MS"/>
              </a:rPr>
              <a:t>This is usually used on customer reviews comments in order to automatically understand if some users are </a:t>
            </a:r>
            <a:r>
              <a:rPr b="1" lang="en-US" sz="2335">
                <a:solidFill>
                  <a:schemeClr val="dk1"/>
                </a:solidFill>
                <a:latin typeface="Comic Sans MS"/>
                <a:ea typeface="Comic Sans MS"/>
                <a:cs typeface="Comic Sans MS"/>
                <a:sym typeface="Comic Sans MS"/>
              </a:rPr>
              <a:t>positive, negative or neutral </a:t>
            </a:r>
            <a:r>
              <a:rPr lang="en-US" sz="2335">
                <a:solidFill>
                  <a:schemeClr val="dk1"/>
                </a:solidFill>
                <a:latin typeface="Comic Sans MS"/>
                <a:ea typeface="Comic Sans MS"/>
                <a:cs typeface="Comic Sans MS"/>
                <a:sym typeface="Comic Sans MS"/>
              </a:rPr>
              <a:t>and why. </a:t>
            </a:r>
            <a:endParaRPr sz="2335">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SzPct val="128479"/>
              <a:buNone/>
            </a:pPr>
            <a:r>
              <a:rPr lang="en-US" sz="2335"/>
              <a:t>               </a:t>
            </a:r>
            <a:endParaRPr sz="2335"/>
          </a:p>
          <a:p>
            <a:pPr indent="0" lvl="0" marL="114300" rtl="0" algn="l">
              <a:lnSpc>
                <a:spcPct val="115000"/>
              </a:lnSpc>
              <a:spcBef>
                <a:spcPts val="0"/>
              </a:spcBef>
              <a:spcAft>
                <a:spcPts val="0"/>
              </a:spcAft>
              <a:buSzPct val="128479"/>
              <a:buNone/>
            </a:pPr>
            <a:r>
              <a:t/>
            </a:r>
            <a:endParaRPr sz="2335"/>
          </a:p>
        </p:txBody>
      </p:sp>
      <p:pic>
        <p:nvPicPr>
          <p:cNvPr id="212" name="Google Shape;212;gf063705ee2_0_27"/>
          <p:cNvPicPr preferRelativeResize="0"/>
          <p:nvPr/>
        </p:nvPicPr>
        <p:blipFill>
          <a:blip r:embed="rId4">
            <a:alphaModFix/>
          </a:blip>
          <a:stretch>
            <a:fillRect/>
          </a:stretch>
        </p:blipFill>
        <p:spPr>
          <a:xfrm>
            <a:off x="4879350" y="1129950"/>
            <a:ext cx="4112250" cy="30856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216" name="Shape 216"/>
        <p:cNvGrpSpPr/>
        <p:nvPr/>
      </p:nvGrpSpPr>
      <p:grpSpPr>
        <a:xfrm>
          <a:off x="0" y="0"/>
          <a:ext cx="0" cy="0"/>
          <a:chOff x="0" y="0"/>
          <a:chExt cx="0" cy="0"/>
        </a:xfrm>
      </p:grpSpPr>
      <p:sp>
        <p:nvSpPr>
          <p:cNvPr id="217" name="Google Shape;217;p30"/>
          <p:cNvSpPr txBox="1"/>
          <p:nvPr>
            <p:ph idx="1" type="body"/>
          </p:nvPr>
        </p:nvSpPr>
        <p:spPr>
          <a:xfrm>
            <a:off x="311785" y="466090"/>
            <a:ext cx="8520430" cy="4370705"/>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lang="en-US" sz="1600">
                <a:solidFill>
                  <a:schemeClr val="dk1"/>
                </a:solidFill>
                <a:latin typeface="Comic Sans MS"/>
                <a:ea typeface="Comic Sans MS"/>
                <a:cs typeface="Comic Sans MS"/>
                <a:sym typeface="Comic Sans MS"/>
              </a:rPr>
              <a:t>We have performed modelling using the possible variables, starting with Decision Tree as our base model.</a:t>
            </a:r>
            <a:endParaRPr sz="16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sz="16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b="1" lang="en-US" sz="1600" u="sng">
                <a:solidFill>
                  <a:schemeClr val="dk1"/>
                </a:solidFill>
                <a:latin typeface="Comic Sans MS"/>
                <a:ea typeface="Comic Sans MS"/>
                <a:cs typeface="Comic Sans MS"/>
                <a:sym typeface="Comic Sans MS"/>
              </a:rPr>
              <a:t>MODEL</a:t>
            </a:r>
            <a:r>
              <a:rPr b="1" lang="en-US" sz="1600">
                <a:solidFill>
                  <a:schemeClr val="dk1"/>
                </a:solidFill>
                <a:latin typeface="Comic Sans MS"/>
                <a:ea typeface="Comic Sans MS"/>
                <a:cs typeface="Comic Sans MS"/>
                <a:sym typeface="Comic Sans MS"/>
              </a:rPr>
              <a:t>			        </a:t>
            </a:r>
            <a:r>
              <a:rPr b="1" lang="en-US" sz="1600" u="sng">
                <a:solidFill>
                  <a:schemeClr val="dk1"/>
                </a:solidFill>
                <a:latin typeface="Comic Sans MS"/>
                <a:ea typeface="Comic Sans MS"/>
                <a:cs typeface="Comic Sans MS"/>
                <a:sym typeface="Comic Sans MS"/>
              </a:rPr>
              <a:t>OVERALL ACCURACY</a:t>
            </a:r>
            <a:endParaRPr b="1" sz="1600" u="sng">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sz="1600" u="sng">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600">
                <a:solidFill>
                  <a:schemeClr val="dk1"/>
                </a:solidFill>
                <a:latin typeface="Comic Sans MS"/>
                <a:ea typeface="Comic Sans MS"/>
                <a:cs typeface="Comic Sans MS"/>
                <a:sym typeface="Comic Sans MS"/>
              </a:rPr>
              <a:t>Decision Tree			          67.36%</a:t>
            </a:r>
            <a:endParaRPr sz="16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600">
                <a:solidFill>
                  <a:schemeClr val="dk1"/>
                </a:solidFill>
                <a:latin typeface="Comic Sans MS"/>
                <a:ea typeface="Comic Sans MS"/>
                <a:cs typeface="Comic Sans MS"/>
                <a:sym typeface="Comic Sans MS"/>
              </a:rPr>
              <a:t>Tuned Decision Tree		          67.24%</a:t>
            </a:r>
            <a:endParaRPr sz="16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600">
                <a:solidFill>
                  <a:schemeClr val="dk1"/>
                </a:solidFill>
                <a:latin typeface="Comic Sans MS"/>
                <a:ea typeface="Comic Sans MS"/>
                <a:cs typeface="Comic Sans MS"/>
                <a:sym typeface="Comic Sans MS"/>
              </a:rPr>
              <a:t>Random Forest			          78.28%</a:t>
            </a:r>
            <a:endParaRPr sz="16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600">
                <a:solidFill>
                  <a:schemeClr val="dk1"/>
                </a:solidFill>
                <a:latin typeface="Comic Sans MS"/>
                <a:ea typeface="Comic Sans MS"/>
                <a:cs typeface="Comic Sans MS"/>
                <a:sym typeface="Comic Sans MS"/>
              </a:rPr>
              <a:t>Tuned Random Forest         	          80%</a:t>
            </a:r>
            <a:endParaRPr sz="16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sz="16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600">
                <a:solidFill>
                  <a:schemeClr val="dk1"/>
                </a:solidFill>
                <a:latin typeface="Comic Sans MS"/>
                <a:ea typeface="Comic Sans MS"/>
                <a:cs typeface="Comic Sans MS"/>
                <a:sym typeface="Comic Sans MS"/>
              </a:rPr>
              <a:t>Since, </a:t>
            </a:r>
            <a:r>
              <a:rPr b="1" lang="en-US" sz="1600">
                <a:solidFill>
                  <a:schemeClr val="dk1"/>
                </a:solidFill>
                <a:latin typeface="Comic Sans MS"/>
                <a:ea typeface="Comic Sans MS"/>
                <a:cs typeface="Comic Sans MS"/>
                <a:sym typeface="Comic Sans MS"/>
              </a:rPr>
              <a:t>overall accuracy of 80% is achieved by Tuned Random Forest, </a:t>
            </a:r>
            <a:endParaRPr b="1" sz="16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600">
                <a:solidFill>
                  <a:schemeClr val="dk1"/>
                </a:solidFill>
                <a:latin typeface="Comic Sans MS"/>
                <a:ea typeface="Comic Sans MS"/>
                <a:cs typeface="Comic Sans MS"/>
                <a:sym typeface="Comic Sans MS"/>
              </a:rPr>
              <a:t>Thus, product rating can be predicted well by the model.</a:t>
            </a:r>
            <a:endParaRPr sz="16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sz="1600">
              <a:solidFill>
                <a:schemeClr val="dk1"/>
              </a:solidFill>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Font typeface="Arial"/>
              <a:buNone/>
            </a:pPr>
            <a:r>
              <a:t/>
            </a:r>
            <a:endParaRPr sz="1600">
              <a:solidFill>
                <a:schemeClr val="dk1"/>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221" name="Shape 221"/>
        <p:cNvGrpSpPr/>
        <p:nvPr/>
      </p:nvGrpSpPr>
      <p:grpSpPr>
        <a:xfrm>
          <a:off x="0" y="0"/>
          <a:ext cx="0" cy="0"/>
          <a:chOff x="0" y="0"/>
          <a:chExt cx="0" cy="0"/>
        </a:xfrm>
      </p:grpSpPr>
      <p:sp>
        <p:nvSpPr>
          <p:cNvPr id="222" name="Google Shape;222;gf063705ee2_0_40"/>
          <p:cNvSpPr txBox="1"/>
          <p:nvPr/>
        </p:nvSpPr>
        <p:spPr>
          <a:xfrm>
            <a:off x="552525" y="2029275"/>
            <a:ext cx="4842000" cy="1593900"/>
          </a:xfrm>
          <a:prstGeom prst="rect">
            <a:avLst/>
          </a:prstGeom>
          <a:noFill/>
          <a:ln>
            <a:noFill/>
          </a:ln>
        </p:spPr>
        <p:txBody>
          <a:bodyPr anchorCtr="0" anchor="t" bIns="91425" lIns="91425" spcFirstLastPara="1" rIns="91425" wrap="square" tIns="91425">
            <a:spAutoFit/>
          </a:bodyPr>
          <a:lstStyle/>
          <a:p>
            <a:pPr indent="-332422" lvl="0" marL="457200" rtl="0" algn="l">
              <a:lnSpc>
                <a:spcPct val="115000"/>
              </a:lnSpc>
              <a:spcBef>
                <a:spcPts val="0"/>
              </a:spcBef>
              <a:spcAft>
                <a:spcPts val="0"/>
              </a:spcAft>
              <a:buClr>
                <a:schemeClr val="dk1"/>
              </a:buClr>
              <a:buSzPts val="1635"/>
              <a:buFont typeface="Comic Sans MS"/>
              <a:buAutoNum type="arabicPeriod"/>
            </a:pPr>
            <a:r>
              <a:rPr lang="en-US" sz="1635">
                <a:solidFill>
                  <a:schemeClr val="dk1"/>
                </a:solidFill>
                <a:latin typeface="Comic Sans MS"/>
                <a:ea typeface="Comic Sans MS"/>
                <a:cs typeface="Comic Sans MS"/>
                <a:sym typeface="Comic Sans MS"/>
              </a:rPr>
              <a:t>Duration to complete the delivery.</a:t>
            </a:r>
            <a:endParaRPr sz="1635">
              <a:solidFill>
                <a:schemeClr val="dk1"/>
              </a:solidFill>
              <a:latin typeface="Comic Sans MS"/>
              <a:ea typeface="Comic Sans MS"/>
              <a:cs typeface="Comic Sans MS"/>
              <a:sym typeface="Comic Sans MS"/>
            </a:endParaRPr>
          </a:p>
          <a:p>
            <a:pPr indent="-332422" lvl="0" marL="457200" rtl="0" algn="l">
              <a:lnSpc>
                <a:spcPct val="115000"/>
              </a:lnSpc>
              <a:spcBef>
                <a:spcPts val="0"/>
              </a:spcBef>
              <a:spcAft>
                <a:spcPts val="0"/>
              </a:spcAft>
              <a:buClr>
                <a:schemeClr val="dk1"/>
              </a:buClr>
              <a:buSzPts val="1635"/>
              <a:buFont typeface="Comic Sans MS"/>
              <a:buAutoNum type="arabicPeriod"/>
            </a:pPr>
            <a:r>
              <a:rPr lang="en-US" sz="1635">
                <a:solidFill>
                  <a:schemeClr val="dk1"/>
                </a:solidFill>
                <a:latin typeface="Comic Sans MS"/>
                <a:ea typeface="Comic Sans MS"/>
                <a:cs typeface="Comic Sans MS"/>
                <a:sym typeface="Comic Sans MS"/>
              </a:rPr>
              <a:t>Freight value</a:t>
            </a:r>
            <a:endParaRPr sz="1635">
              <a:solidFill>
                <a:schemeClr val="dk1"/>
              </a:solidFill>
              <a:latin typeface="Comic Sans MS"/>
              <a:ea typeface="Comic Sans MS"/>
              <a:cs typeface="Comic Sans MS"/>
              <a:sym typeface="Comic Sans MS"/>
            </a:endParaRPr>
          </a:p>
          <a:p>
            <a:pPr indent="-332422" lvl="0" marL="457200" rtl="0" algn="l">
              <a:lnSpc>
                <a:spcPct val="115000"/>
              </a:lnSpc>
              <a:spcBef>
                <a:spcPts val="0"/>
              </a:spcBef>
              <a:spcAft>
                <a:spcPts val="0"/>
              </a:spcAft>
              <a:buClr>
                <a:schemeClr val="dk1"/>
              </a:buClr>
              <a:buSzPts val="1635"/>
              <a:buFont typeface="Comic Sans MS"/>
              <a:buAutoNum type="arabicPeriod"/>
            </a:pPr>
            <a:r>
              <a:rPr lang="en-US" sz="1635">
                <a:solidFill>
                  <a:schemeClr val="dk1"/>
                </a:solidFill>
                <a:latin typeface="Comic Sans MS"/>
                <a:ea typeface="Comic Sans MS"/>
                <a:cs typeface="Comic Sans MS"/>
                <a:sym typeface="Comic Sans MS"/>
              </a:rPr>
              <a:t>User review comment</a:t>
            </a:r>
            <a:endParaRPr sz="1635">
              <a:solidFill>
                <a:schemeClr val="dk1"/>
              </a:solidFill>
              <a:latin typeface="Comic Sans MS"/>
              <a:ea typeface="Comic Sans MS"/>
              <a:cs typeface="Comic Sans MS"/>
              <a:sym typeface="Comic Sans MS"/>
            </a:endParaRPr>
          </a:p>
          <a:p>
            <a:pPr indent="-332422" lvl="0" marL="457200" rtl="0" algn="l">
              <a:lnSpc>
                <a:spcPct val="115000"/>
              </a:lnSpc>
              <a:spcBef>
                <a:spcPts val="0"/>
              </a:spcBef>
              <a:spcAft>
                <a:spcPts val="0"/>
              </a:spcAft>
              <a:buClr>
                <a:schemeClr val="dk1"/>
              </a:buClr>
              <a:buSzPts val="1635"/>
              <a:buFont typeface="Comic Sans MS"/>
              <a:buAutoNum type="arabicPeriod"/>
            </a:pPr>
            <a:r>
              <a:rPr lang="en-US" sz="1635">
                <a:solidFill>
                  <a:schemeClr val="dk1"/>
                </a:solidFill>
                <a:latin typeface="Comic Sans MS"/>
                <a:ea typeface="Comic Sans MS"/>
                <a:cs typeface="Comic Sans MS"/>
                <a:sym typeface="Comic Sans MS"/>
              </a:rPr>
              <a:t>Price of the product.</a:t>
            </a:r>
            <a:endParaRPr sz="1635">
              <a:solidFill>
                <a:schemeClr val="dk1"/>
              </a:solidFill>
              <a:latin typeface="Comic Sans MS"/>
              <a:ea typeface="Comic Sans MS"/>
              <a:cs typeface="Comic Sans MS"/>
              <a:sym typeface="Comic Sans MS"/>
            </a:endParaRPr>
          </a:p>
          <a:p>
            <a:pPr indent="-332422" lvl="0" marL="457200" rtl="0" algn="l">
              <a:lnSpc>
                <a:spcPct val="115000"/>
              </a:lnSpc>
              <a:spcBef>
                <a:spcPts val="0"/>
              </a:spcBef>
              <a:spcAft>
                <a:spcPts val="0"/>
              </a:spcAft>
              <a:buClr>
                <a:schemeClr val="dk1"/>
              </a:buClr>
              <a:buSzPts val="1635"/>
              <a:buFont typeface="Comic Sans MS"/>
              <a:buAutoNum type="arabicPeriod"/>
            </a:pPr>
            <a:r>
              <a:rPr lang="en-US" sz="1635">
                <a:solidFill>
                  <a:schemeClr val="dk1"/>
                </a:solidFill>
                <a:latin typeface="Comic Sans MS"/>
                <a:ea typeface="Comic Sans MS"/>
                <a:cs typeface="Comic Sans MS"/>
                <a:sym typeface="Comic Sans MS"/>
              </a:rPr>
              <a:t>Seller and customer state.</a:t>
            </a:r>
            <a:endParaRPr sz="700">
              <a:solidFill>
                <a:schemeClr val="dk1"/>
              </a:solidFill>
              <a:latin typeface="Comic Sans MS"/>
              <a:ea typeface="Comic Sans MS"/>
              <a:cs typeface="Comic Sans MS"/>
              <a:sym typeface="Comic Sans MS"/>
            </a:endParaRPr>
          </a:p>
        </p:txBody>
      </p:sp>
      <p:sp>
        <p:nvSpPr>
          <p:cNvPr id="223" name="Google Shape;223;gf063705ee2_0_40"/>
          <p:cNvSpPr txBox="1"/>
          <p:nvPr/>
        </p:nvSpPr>
        <p:spPr>
          <a:xfrm>
            <a:off x="0" y="210975"/>
            <a:ext cx="6841200" cy="569400"/>
          </a:xfrm>
          <a:prstGeom prst="rect">
            <a:avLst/>
          </a:prstGeom>
          <a:noFill/>
          <a:ln>
            <a:noFill/>
          </a:ln>
        </p:spPr>
        <p:txBody>
          <a:bodyPr anchorCtr="0" anchor="t" bIns="91425" lIns="91425" spcFirstLastPara="1" rIns="91425" wrap="square" tIns="91425">
            <a:spAutoFit/>
          </a:bodyPr>
          <a:lstStyle/>
          <a:p>
            <a:pPr indent="0" lvl="0" marL="114300" rtl="0" algn="ctr">
              <a:lnSpc>
                <a:spcPct val="115000"/>
              </a:lnSpc>
              <a:spcBef>
                <a:spcPts val="0"/>
              </a:spcBef>
              <a:spcAft>
                <a:spcPts val="0"/>
              </a:spcAft>
              <a:buNone/>
            </a:pPr>
            <a:r>
              <a:rPr b="1" lang="en-US" sz="2500">
                <a:solidFill>
                  <a:schemeClr val="dk1"/>
                </a:solidFill>
              </a:rPr>
              <a:t>Some plots and observations :</a:t>
            </a:r>
            <a:endParaRPr b="1" sz="2500">
              <a:solidFill>
                <a:schemeClr val="dk1"/>
              </a:solidFill>
            </a:endParaRPr>
          </a:p>
        </p:txBody>
      </p:sp>
      <p:sp>
        <p:nvSpPr>
          <p:cNvPr id="224" name="Google Shape;224;gf063705ee2_0_40"/>
          <p:cNvSpPr txBox="1"/>
          <p:nvPr/>
        </p:nvSpPr>
        <p:spPr>
          <a:xfrm>
            <a:off x="552525" y="1197150"/>
            <a:ext cx="4279500" cy="747300"/>
          </a:xfrm>
          <a:prstGeom prst="rect">
            <a:avLst/>
          </a:prstGeom>
          <a:noFill/>
          <a:ln>
            <a:noFill/>
          </a:ln>
        </p:spPr>
        <p:txBody>
          <a:bodyPr anchorCtr="0" anchor="t" bIns="91425" lIns="91425" spcFirstLastPara="1" rIns="91425" wrap="square" tIns="91425">
            <a:spAutoFit/>
          </a:bodyPr>
          <a:lstStyle/>
          <a:p>
            <a:pPr indent="0" lvl="0" marL="114300" rtl="0" algn="ctr">
              <a:lnSpc>
                <a:spcPct val="115000"/>
              </a:lnSpc>
              <a:spcBef>
                <a:spcPts val="0"/>
              </a:spcBef>
              <a:spcAft>
                <a:spcPts val="0"/>
              </a:spcAft>
              <a:buNone/>
            </a:pPr>
            <a:r>
              <a:rPr b="1" lang="en-US" sz="1700">
                <a:solidFill>
                  <a:schemeClr val="dk1"/>
                </a:solidFill>
                <a:latin typeface="Comic Sans MS"/>
                <a:ea typeface="Comic Sans MS"/>
                <a:cs typeface="Comic Sans MS"/>
                <a:sym typeface="Comic Sans MS"/>
              </a:rPr>
              <a:t>Main Features affecting the review score:</a:t>
            </a:r>
            <a:endParaRPr b="1" sz="1700">
              <a:solidFill>
                <a:schemeClr val="dk1"/>
              </a:solidFill>
              <a:latin typeface="Comic Sans MS"/>
              <a:ea typeface="Comic Sans MS"/>
              <a:cs typeface="Comic Sans MS"/>
              <a:sym typeface="Comic Sans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4781"/>
              <a:buNone/>
            </a:pPr>
            <a:r>
              <a:rPr b="1" lang="en-US" sz="1779"/>
              <a:t>Rating vs Order duration</a:t>
            </a:r>
            <a:br>
              <a:rPr b="1" lang="en-US" sz="1779"/>
            </a:br>
            <a:endParaRPr b="1" sz="1779"/>
          </a:p>
        </p:txBody>
      </p:sp>
      <p:pic>
        <p:nvPicPr>
          <p:cNvPr descr="Chart&#10;&#10;Description automatically generated" id="230" name="Google Shape;230;p32"/>
          <p:cNvPicPr preferRelativeResize="0"/>
          <p:nvPr/>
        </p:nvPicPr>
        <p:blipFill rotWithShape="1">
          <a:blip r:embed="rId4">
            <a:alphaModFix/>
          </a:blip>
          <a:srcRect b="0" l="0" r="0" t="0"/>
          <a:stretch/>
        </p:blipFill>
        <p:spPr>
          <a:xfrm>
            <a:off x="3107055" y="1152525"/>
            <a:ext cx="2929255" cy="3416300"/>
          </a:xfrm>
          <a:prstGeom prst="rect">
            <a:avLst/>
          </a:prstGeom>
          <a:noFill/>
          <a:ln>
            <a:noFill/>
          </a:ln>
        </p:spPr>
      </p:pic>
      <p:pic>
        <p:nvPicPr>
          <p:cNvPr id="231" name="Google Shape;231;p32"/>
          <p:cNvPicPr preferRelativeResize="0"/>
          <p:nvPr/>
        </p:nvPicPr>
        <p:blipFill>
          <a:blip r:embed="rId5">
            <a:alphaModFix/>
          </a:blip>
          <a:stretch>
            <a:fillRect/>
          </a:stretch>
        </p:blipFill>
        <p:spPr>
          <a:xfrm>
            <a:off x="3484279" y="0"/>
            <a:ext cx="4827542"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1600"/>
              <a:t>Rating vs Freight Value</a:t>
            </a:r>
            <a:endParaRPr b="1" sz="1600"/>
          </a:p>
        </p:txBody>
      </p:sp>
      <p:pic>
        <p:nvPicPr>
          <p:cNvPr descr="A picture containing chart&#10;&#10;Description automatically generated" id="237" name="Google Shape;237;p33"/>
          <p:cNvPicPr preferRelativeResize="0"/>
          <p:nvPr/>
        </p:nvPicPr>
        <p:blipFill rotWithShape="1">
          <a:blip r:embed="rId4">
            <a:alphaModFix/>
          </a:blip>
          <a:srcRect b="0" l="0" r="0" t="0"/>
          <a:stretch/>
        </p:blipFill>
        <p:spPr>
          <a:xfrm>
            <a:off x="3462655" y="1152525"/>
            <a:ext cx="2365375" cy="3561715"/>
          </a:xfrm>
          <a:prstGeom prst="rect">
            <a:avLst/>
          </a:prstGeom>
          <a:noFill/>
          <a:ln>
            <a:noFill/>
          </a:ln>
        </p:spPr>
      </p:pic>
      <p:pic>
        <p:nvPicPr>
          <p:cNvPr id="238" name="Google Shape;238;p33"/>
          <p:cNvPicPr preferRelativeResize="0"/>
          <p:nvPr/>
        </p:nvPicPr>
        <p:blipFill>
          <a:blip r:embed="rId5">
            <a:alphaModFix/>
          </a:blip>
          <a:stretch>
            <a:fillRect/>
          </a:stretch>
        </p:blipFill>
        <p:spPr>
          <a:xfrm>
            <a:off x="1309838" y="1017713"/>
            <a:ext cx="6162675" cy="3952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242" name="Shape 242"/>
        <p:cNvGrpSpPr/>
        <p:nvPr/>
      </p:nvGrpSpPr>
      <p:grpSpPr>
        <a:xfrm>
          <a:off x="0" y="0"/>
          <a:ext cx="0" cy="0"/>
          <a:chOff x="0" y="0"/>
          <a:chExt cx="0" cy="0"/>
        </a:xfrm>
      </p:grpSpPr>
      <p:sp>
        <p:nvSpPr>
          <p:cNvPr id="243" name="Google Shape;243;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1600"/>
              <a:t>Rating vs Type of review</a:t>
            </a:r>
            <a:endParaRPr b="1" sz="1600"/>
          </a:p>
        </p:txBody>
      </p:sp>
      <p:pic>
        <p:nvPicPr>
          <p:cNvPr descr="Chart, bar chart&#10;&#10;Description automatically generated" id="244" name="Google Shape;244;p34"/>
          <p:cNvPicPr preferRelativeResize="0"/>
          <p:nvPr/>
        </p:nvPicPr>
        <p:blipFill rotWithShape="1">
          <a:blip r:embed="rId4">
            <a:alphaModFix/>
          </a:blip>
          <a:srcRect b="0" l="0" r="0" t="0"/>
          <a:stretch/>
        </p:blipFill>
        <p:spPr>
          <a:xfrm>
            <a:off x="1706245" y="1431290"/>
            <a:ext cx="5731510" cy="30429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64" name="Shape 64"/>
        <p:cNvGrpSpPr/>
        <p:nvPr/>
      </p:nvGrpSpPr>
      <p:grpSpPr>
        <a:xfrm>
          <a:off x="0" y="0"/>
          <a:ext cx="0" cy="0"/>
          <a:chOff x="0" y="0"/>
          <a:chExt cx="0" cy="0"/>
        </a:xfrm>
      </p:grpSpPr>
      <p:sp>
        <p:nvSpPr>
          <p:cNvPr id="65" name="Google Shape;6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1600" u="sng">
                <a:solidFill>
                  <a:srgbClr val="292929"/>
                </a:solidFill>
                <a:highlight>
                  <a:srgbClr val="FFFFFF"/>
                </a:highlight>
              </a:rPr>
              <a:t>Industry Review</a:t>
            </a:r>
            <a:endParaRPr sz="3200"/>
          </a:p>
        </p:txBody>
      </p:sp>
      <p:sp>
        <p:nvSpPr>
          <p:cNvPr id="66" name="Google Shape;66;p3"/>
          <p:cNvSpPr txBox="1"/>
          <p:nvPr>
            <p:ph idx="1" type="body"/>
          </p:nvPr>
        </p:nvSpPr>
        <p:spPr>
          <a:xfrm>
            <a:off x="311700" y="961975"/>
            <a:ext cx="85206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Arial"/>
              <a:buChar char="-"/>
            </a:pPr>
            <a:r>
              <a:rPr lang="en-US" sz="1400">
                <a:solidFill>
                  <a:srgbClr val="292929"/>
                </a:solidFill>
                <a:highlight>
                  <a:srgbClr val="FFFFFF"/>
                </a:highlight>
              </a:rPr>
              <a:t>Businesses have always tried to keep their customer base engaged and satisfied with the services provided by them. To remain relevant in the industry, they need to incorporate the latest technological advances into their services. </a:t>
            </a:r>
            <a:endParaRPr sz="1400">
              <a:solidFill>
                <a:schemeClr val="dk1"/>
              </a:solidFill>
            </a:endParaRPr>
          </a:p>
          <a:p>
            <a:pPr indent="0" lvl="0" marL="457200" rtl="0" algn="l">
              <a:lnSpc>
                <a:spcPct val="150000"/>
              </a:lnSpc>
              <a:spcBef>
                <a:spcPts val="0"/>
              </a:spcBef>
              <a:spcAft>
                <a:spcPts val="0"/>
              </a:spcAft>
              <a:buClr>
                <a:schemeClr val="dk1"/>
              </a:buClr>
              <a:buSzPts val="1100"/>
              <a:buFont typeface="Arial"/>
              <a:buNone/>
            </a:pPr>
            <a:r>
              <a:rPr lang="en-US" sz="1400">
                <a:solidFill>
                  <a:srgbClr val="292929"/>
                </a:solidFill>
                <a:highlight>
                  <a:srgbClr val="FFFFFF"/>
                </a:highlight>
              </a:rPr>
              <a:t>More than a decade back, it was the internet which was completely new and various industries tried to leverage the capabilities of this technology that effortlessly acted as a medium of communication between various businesses and their customers. </a:t>
            </a:r>
            <a:endParaRPr sz="1400">
              <a:solidFill>
                <a:schemeClr val="dk1"/>
              </a:solidFill>
            </a:endParaRPr>
          </a:p>
          <a:p>
            <a:pPr indent="0" lvl="0" marL="457200" rtl="0" algn="l">
              <a:lnSpc>
                <a:spcPct val="150000"/>
              </a:lnSpc>
              <a:spcBef>
                <a:spcPts val="0"/>
              </a:spcBef>
              <a:spcAft>
                <a:spcPts val="0"/>
              </a:spcAft>
              <a:buClr>
                <a:schemeClr val="dk1"/>
              </a:buClr>
              <a:buSzPts val="1100"/>
              <a:buFont typeface="Arial"/>
              <a:buNone/>
            </a:pPr>
            <a:r>
              <a:rPr lang="en-US" sz="1400">
                <a:solidFill>
                  <a:srgbClr val="292929"/>
                </a:solidFill>
                <a:highlight>
                  <a:srgbClr val="FFFFFF"/>
                </a:highlight>
              </a:rPr>
              <a:t>In this decade, industries have started to provide services that are catered towards each client’s individual needs. For such services, they are required to leverage the power of artificial intelligence. </a:t>
            </a:r>
            <a:endParaRPr sz="1400">
              <a:solidFill>
                <a:schemeClr val="dk1"/>
              </a:solidFill>
            </a:endParaRPr>
          </a:p>
          <a:p>
            <a:pPr indent="0" lvl="0" marL="457200" rtl="0" algn="l">
              <a:lnSpc>
                <a:spcPct val="150000"/>
              </a:lnSpc>
              <a:spcBef>
                <a:spcPts val="0"/>
              </a:spcBef>
              <a:spcAft>
                <a:spcPts val="0"/>
              </a:spcAft>
              <a:buClr>
                <a:schemeClr val="dk1"/>
              </a:buClr>
              <a:buSzPts val="1100"/>
              <a:buFont typeface="Arial"/>
              <a:buNone/>
            </a:pPr>
            <a:r>
              <a:rPr lang="en-US" sz="1400">
                <a:solidFill>
                  <a:srgbClr val="292929"/>
                </a:solidFill>
                <a:highlight>
                  <a:srgbClr val="FFFFFF"/>
                </a:highlight>
              </a:rPr>
              <a:t>Comprehending the reviews of customers is very crucial for a business to be successful. Analyzing the reviews helps to properly discern the customer different preferences, likes, dislikes, etc. These extracted insights can then be used to improve customer service and experience.</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f02781878e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75000"/>
              <a:buFont typeface="Arial"/>
              <a:buNone/>
            </a:pPr>
            <a:r>
              <a:rPr b="1" lang="en-US" sz="1600"/>
              <a:t>Rating vs Location</a:t>
            </a:r>
            <a:endParaRPr b="1" sz="1600"/>
          </a:p>
          <a:p>
            <a:pPr indent="0" lvl="0" marL="0" rtl="0" algn="l">
              <a:spcBef>
                <a:spcPts val="0"/>
              </a:spcBef>
              <a:spcAft>
                <a:spcPts val="0"/>
              </a:spcAft>
              <a:buNone/>
            </a:pPr>
            <a:r>
              <a:t/>
            </a:r>
            <a:endParaRPr/>
          </a:p>
        </p:txBody>
      </p:sp>
      <p:pic>
        <p:nvPicPr>
          <p:cNvPr id="250" name="Google Shape;250;gf02781878e_0_0"/>
          <p:cNvPicPr preferRelativeResize="0"/>
          <p:nvPr/>
        </p:nvPicPr>
        <p:blipFill rotWithShape="1">
          <a:blip r:embed="rId3">
            <a:alphaModFix/>
          </a:blip>
          <a:srcRect b="0" l="0" r="0" t="0"/>
          <a:stretch/>
        </p:blipFill>
        <p:spPr>
          <a:xfrm>
            <a:off x="1225600" y="1203225"/>
            <a:ext cx="5888626" cy="3022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f0278179a2_2_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a:t>MARKET BASKET ANALYSIS </a:t>
            </a:r>
            <a:endParaRPr b="1"/>
          </a:p>
        </p:txBody>
      </p:sp>
      <p:sp>
        <p:nvSpPr>
          <p:cNvPr id="256" name="Google Shape;256;gf0278179a2_2_4"/>
          <p:cNvSpPr txBox="1"/>
          <p:nvPr>
            <p:ph idx="1" type="body"/>
          </p:nvPr>
        </p:nvSpPr>
        <p:spPr>
          <a:xfrm>
            <a:off x="311700" y="1152475"/>
            <a:ext cx="34398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US"/>
              <a:t>MBA is finding the association of different items with each other on the basis of how frequently they are bought.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helps the marketeers to </a:t>
            </a:r>
            <a:r>
              <a:rPr lang="en-US"/>
              <a:t>bundle</a:t>
            </a:r>
            <a:r>
              <a:rPr lang="en-US"/>
              <a:t> the items or to plan a cross-sell to the customers.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Using apriori algorithm we figure out which items to be </a:t>
            </a:r>
            <a:r>
              <a:rPr lang="en-US"/>
              <a:t>bought</a:t>
            </a:r>
            <a:r>
              <a:rPr lang="en-US"/>
              <a:t> together.</a:t>
            </a:r>
            <a:endParaRPr/>
          </a:p>
        </p:txBody>
      </p:sp>
      <p:pic>
        <p:nvPicPr>
          <p:cNvPr id="257" name="Google Shape;257;gf0278179a2_2_4"/>
          <p:cNvPicPr preferRelativeResize="0"/>
          <p:nvPr/>
        </p:nvPicPr>
        <p:blipFill>
          <a:blip r:embed="rId3">
            <a:alphaModFix/>
          </a:blip>
          <a:stretch>
            <a:fillRect/>
          </a:stretch>
        </p:blipFill>
        <p:spPr>
          <a:xfrm>
            <a:off x="4022600" y="1152475"/>
            <a:ext cx="4915851" cy="34983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f0278179a2_2_16"/>
          <p:cNvPicPr preferRelativeResize="0"/>
          <p:nvPr/>
        </p:nvPicPr>
        <p:blipFill>
          <a:blip r:embed="rId3">
            <a:alphaModFix/>
          </a:blip>
          <a:stretch>
            <a:fillRect/>
          </a:stretch>
        </p:blipFill>
        <p:spPr>
          <a:xfrm>
            <a:off x="1410175" y="262475"/>
            <a:ext cx="6306849" cy="4528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f0278179a2_2_10"/>
          <p:cNvSpPr txBox="1"/>
          <p:nvPr>
            <p:ph type="title"/>
          </p:nvPr>
        </p:nvSpPr>
        <p:spPr>
          <a:xfrm>
            <a:off x="506225" y="445025"/>
            <a:ext cx="8326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a:t>Inferences</a:t>
            </a:r>
            <a:endParaRPr b="1"/>
          </a:p>
        </p:txBody>
      </p:sp>
      <p:sp>
        <p:nvSpPr>
          <p:cNvPr id="268" name="Google Shape;268;gf0278179a2_2_10"/>
          <p:cNvSpPr txBox="1"/>
          <p:nvPr>
            <p:ph idx="1" type="body"/>
          </p:nvPr>
        </p:nvSpPr>
        <p:spPr>
          <a:xfrm>
            <a:off x="1111875" y="1161525"/>
            <a:ext cx="6147000" cy="3584100"/>
          </a:xfrm>
          <a:prstGeom prst="rect">
            <a:avLst/>
          </a:prstGeom>
        </p:spPr>
        <p:txBody>
          <a:bodyPr anchorCtr="0" anchor="t" bIns="91425" lIns="91425" spcFirstLastPara="1" rIns="91425" wrap="square" tIns="91425">
            <a:normAutofit fontScale="92500"/>
          </a:bodyPr>
          <a:lstStyle/>
          <a:p>
            <a:pPr indent="0" lvl="0" marL="0" rtl="0" algn="just">
              <a:lnSpc>
                <a:spcPct val="150000"/>
              </a:lnSpc>
              <a:spcBef>
                <a:spcPts val="1200"/>
              </a:spcBef>
              <a:spcAft>
                <a:spcPts val="0"/>
              </a:spcAft>
              <a:buClr>
                <a:schemeClr val="dk1"/>
              </a:buClr>
              <a:buSzPct val="84615"/>
              <a:buFont typeface="Arial"/>
              <a:buNone/>
            </a:pPr>
            <a:r>
              <a:rPr lang="en-US" sz="1300">
                <a:solidFill>
                  <a:schemeClr val="dk1"/>
                </a:solidFill>
              </a:rPr>
              <a:t>We have here made a list of 476 item sets frequently bought together with a minimum support of 0.1%</a:t>
            </a:r>
            <a:endParaRPr sz="1300">
              <a:solidFill>
                <a:schemeClr val="dk1"/>
              </a:solidFill>
            </a:endParaRPr>
          </a:p>
          <a:p>
            <a:pPr indent="0" lvl="0" marL="0" rtl="0" algn="just">
              <a:lnSpc>
                <a:spcPct val="150000"/>
              </a:lnSpc>
              <a:spcBef>
                <a:spcPts val="1200"/>
              </a:spcBef>
              <a:spcAft>
                <a:spcPts val="0"/>
              </a:spcAft>
              <a:buClr>
                <a:schemeClr val="dk1"/>
              </a:buClr>
              <a:buSzPct val="84615"/>
              <a:buFont typeface="Arial"/>
              <a:buNone/>
            </a:pPr>
            <a:r>
              <a:rPr lang="en-US" sz="1300">
                <a:solidFill>
                  <a:schemeClr val="dk1"/>
                </a:solidFill>
              </a:rPr>
              <a:t>since, the support is very less and data points are much, we got 176 association rules for each and every frequently bought item with each other showing us in turn </a:t>
            </a:r>
            <a:endParaRPr sz="1300">
              <a:solidFill>
                <a:schemeClr val="dk1"/>
              </a:solidFill>
            </a:endParaRPr>
          </a:p>
          <a:p>
            <a:pPr indent="0" lvl="0" marL="0" rtl="0" algn="just">
              <a:lnSpc>
                <a:spcPct val="135714"/>
              </a:lnSpc>
              <a:spcBef>
                <a:spcPts val="1200"/>
              </a:spcBef>
              <a:spcAft>
                <a:spcPts val="0"/>
              </a:spcAft>
              <a:buClr>
                <a:schemeClr val="dk1"/>
              </a:buClr>
              <a:buSzPct val="84615"/>
              <a:buFont typeface="Arial"/>
              <a:buNone/>
            </a:pPr>
            <a:r>
              <a:rPr lang="en-US" sz="1300">
                <a:solidFill>
                  <a:schemeClr val="dk1"/>
                </a:solidFill>
              </a:rPr>
              <a:t>the average support as 0.5%</a:t>
            </a:r>
            <a:endParaRPr sz="1300">
              <a:solidFill>
                <a:schemeClr val="dk1"/>
              </a:solidFill>
            </a:endParaRPr>
          </a:p>
          <a:p>
            <a:pPr indent="0" lvl="0" marL="0" rtl="0" algn="just">
              <a:lnSpc>
                <a:spcPct val="135714"/>
              </a:lnSpc>
              <a:spcBef>
                <a:spcPts val="1200"/>
              </a:spcBef>
              <a:spcAft>
                <a:spcPts val="0"/>
              </a:spcAft>
              <a:buClr>
                <a:schemeClr val="dk1"/>
              </a:buClr>
              <a:buSzPct val="84615"/>
              <a:buFont typeface="Arial"/>
              <a:buNone/>
            </a:pPr>
            <a:r>
              <a:rPr lang="en-US" sz="1300">
                <a:solidFill>
                  <a:schemeClr val="dk1"/>
                </a:solidFill>
              </a:rPr>
              <a:t>while the max support we got is 8.5%</a:t>
            </a:r>
            <a:endParaRPr sz="1300">
              <a:solidFill>
                <a:schemeClr val="dk1"/>
              </a:solidFill>
            </a:endParaRPr>
          </a:p>
          <a:p>
            <a:pPr indent="0" lvl="0" marL="0" rtl="0" algn="just">
              <a:lnSpc>
                <a:spcPct val="135714"/>
              </a:lnSpc>
              <a:spcBef>
                <a:spcPts val="1200"/>
              </a:spcBef>
              <a:spcAft>
                <a:spcPts val="0"/>
              </a:spcAft>
              <a:buClr>
                <a:schemeClr val="dk1"/>
              </a:buClr>
              <a:buSzPct val="84615"/>
              <a:buFont typeface="Arial"/>
              <a:buNone/>
            </a:pPr>
            <a:r>
              <a:rPr lang="en-US" sz="1300">
                <a:solidFill>
                  <a:schemeClr val="dk1"/>
                </a:solidFill>
              </a:rPr>
              <a:t>minimum support was 0.2% from the frequent items sets we made, therefore we got so many rules(176) as the minimum support we chose was 0.1%, so that we cover all our bases and dont miss out on any item.</a:t>
            </a:r>
            <a:endParaRPr sz="13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272" name="Shape 272"/>
        <p:cNvGrpSpPr/>
        <p:nvPr/>
      </p:nvGrpSpPr>
      <p:grpSpPr>
        <a:xfrm>
          <a:off x="0" y="0"/>
          <a:ext cx="0" cy="0"/>
          <a:chOff x="0" y="0"/>
          <a:chExt cx="0" cy="0"/>
        </a:xfrm>
      </p:grpSpPr>
      <p:sp>
        <p:nvSpPr>
          <p:cNvPr id="273" name="Google Shape;273;p35"/>
          <p:cNvSpPr txBox="1"/>
          <p:nvPr>
            <p:ph type="title"/>
          </p:nvPr>
        </p:nvSpPr>
        <p:spPr>
          <a:xfrm>
            <a:off x="311700" y="343500"/>
            <a:ext cx="8520600" cy="674100"/>
          </a:xfrm>
          <a:prstGeom prst="rect">
            <a:avLst/>
          </a:prstGeom>
          <a:noFill/>
          <a:ln>
            <a:noFill/>
          </a:ln>
        </p:spPr>
        <p:txBody>
          <a:bodyPr anchorCtr="0" anchor="t" bIns="91425" lIns="91425" spcFirstLastPara="1" rIns="91425" wrap="square" tIns="91425">
            <a:normAutofit/>
          </a:bodyPr>
          <a:lstStyle/>
          <a:p>
            <a:pPr indent="0" lvl="0" marL="0" rtl="0" algn="ctr">
              <a:lnSpc>
                <a:spcPct val="150000"/>
              </a:lnSpc>
              <a:spcBef>
                <a:spcPts val="0"/>
              </a:spcBef>
              <a:spcAft>
                <a:spcPts val="800"/>
              </a:spcAft>
              <a:buClr>
                <a:schemeClr val="dk1"/>
              </a:buClr>
              <a:buSzPts val="1100"/>
              <a:buFont typeface="Arial"/>
              <a:buNone/>
            </a:pPr>
            <a:r>
              <a:rPr b="1" lang="en-US" sz="2200" u="sng"/>
              <a:t>SCOPE</a:t>
            </a:r>
            <a:endParaRPr sz="2200" u="sng"/>
          </a:p>
        </p:txBody>
      </p:sp>
      <p:sp>
        <p:nvSpPr>
          <p:cNvPr id="274" name="Google Shape;274;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lang="en-US" sz="1400">
                <a:solidFill>
                  <a:schemeClr val="dk1"/>
                </a:solidFill>
              </a:rPr>
              <a:t>Further scope of this project for us is to implement a </a:t>
            </a:r>
            <a:r>
              <a:rPr lang="en-US" sz="1400">
                <a:solidFill>
                  <a:schemeClr val="dk1"/>
                </a:solidFill>
              </a:rPr>
              <a:t>recommender</a:t>
            </a:r>
            <a:r>
              <a:rPr lang="en-US" sz="1400">
                <a:solidFill>
                  <a:schemeClr val="dk1"/>
                </a:solidFill>
              </a:rPr>
              <a:t> system following the Market Basket Analysis on the products and segmenting customers on the basis of their loyalty(churn).</a:t>
            </a:r>
            <a:endParaRPr sz="1400">
              <a:solidFill>
                <a:schemeClr val="dk1"/>
              </a:solidFill>
            </a:endParaRPr>
          </a:p>
          <a:p>
            <a:pPr indent="0" lvl="0" marL="0" rtl="0" algn="l">
              <a:lnSpc>
                <a:spcPct val="115000"/>
              </a:lnSpc>
              <a:spcBef>
                <a:spcPts val="800"/>
              </a:spcBef>
              <a:spcAft>
                <a:spcPts val="1200"/>
              </a:spcAft>
              <a:buSzPts val="1800"/>
              <a:buNone/>
            </a:pPr>
            <a:r>
              <a:t/>
            </a:r>
            <a:endParaRPr sz="1400">
              <a:solidFill>
                <a:schemeClr val="dk1"/>
              </a:solidFill>
            </a:endParaRPr>
          </a:p>
        </p:txBody>
      </p:sp>
      <p:pic>
        <p:nvPicPr>
          <p:cNvPr id="275" name="Google Shape;275;p35"/>
          <p:cNvPicPr preferRelativeResize="0"/>
          <p:nvPr/>
        </p:nvPicPr>
        <p:blipFill>
          <a:blip r:embed="rId4">
            <a:alphaModFix/>
          </a:blip>
          <a:stretch>
            <a:fillRect/>
          </a:stretch>
        </p:blipFill>
        <p:spPr>
          <a:xfrm>
            <a:off x="2591850" y="1783475"/>
            <a:ext cx="3432300" cy="3245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279" name="Shape 279"/>
        <p:cNvGrpSpPr/>
        <p:nvPr/>
      </p:nvGrpSpPr>
      <p:grpSpPr>
        <a:xfrm>
          <a:off x="0" y="0"/>
          <a:ext cx="0" cy="0"/>
          <a:chOff x="0" y="0"/>
          <a:chExt cx="0" cy="0"/>
        </a:xfrm>
      </p:grpSpPr>
      <p:sp>
        <p:nvSpPr>
          <p:cNvPr id="280" name="Google Shape;28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Clr>
                <a:schemeClr val="dk1"/>
              </a:buClr>
              <a:buSzPct val="62000"/>
              <a:buFont typeface="Arial"/>
              <a:buNone/>
            </a:pPr>
            <a:r>
              <a:rPr b="1" lang="en-US" sz="1775" u="sng"/>
              <a:t>REFERENCES</a:t>
            </a:r>
            <a:endParaRPr b="1" sz="1775" u="sng"/>
          </a:p>
          <a:p>
            <a:pPr indent="0" lvl="0" marL="0" rtl="0" algn="l">
              <a:lnSpc>
                <a:spcPct val="100000"/>
              </a:lnSpc>
              <a:spcBef>
                <a:spcPts val="800"/>
              </a:spcBef>
              <a:spcAft>
                <a:spcPts val="0"/>
              </a:spcAft>
              <a:buSzPct val="175273"/>
              <a:buNone/>
            </a:pPr>
            <a:r>
              <a:t/>
            </a:r>
            <a:endParaRPr b="1" sz="1775" u="sng"/>
          </a:p>
        </p:txBody>
      </p:sp>
      <p:sp>
        <p:nvSpPr>
          <p:cNvPr id="281" name="Google Shape;281;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b="1" lang="en-US" sz="1400" u="sng">
                <a:solidFill>
                  <a:srgbClr val="0563C1"/>
                </a:solidFill>
                <a:hlinkClick r:id="rId4">
                  <a:extLst>
                    <a:ext uri="{A12FA001-AC4F-418D-AE19-62706E023703}">
                      <ahyp:hlinkClr val="tx"/>
                    </a:ext>
                  </a:extLst>
                </a:hlinkClick>
              </a:rPr>
              <a:t>www.kaggle.com</a:t>
            </a:r>
            <a:r>
              <a:rPr b="1" lang="en-US" sz="1400" u="sng">
                <a:solidFill>
                  <a:srgbClr val="0563C1"/>
                </a:solidFill>
              </a:rPr>
              <a:t>/olistbr/brazilian-ecommerce</a:t>
            </a:r>
            <a:endParaRPr b="1" sz="1400" u="sng">
              <a:solidFill>
                <a:schemeClr val="dk1"/>
              </a:solidFill>
            </a:endParaRPr>
          </a:p>
          <a:p>
            <a:pPr indent="0" lvl="0" marL="0" rtl="0" algn="l">
              <a:lnSpc>
                <a:spcPct val="150000"/>
              </a:lnSpc>
              <a:spcBef>
                <a:spcPts val="800"/>
              </a:spcBef>
              <a:spcAft>
                <a:spcPts val="0"/>
              </a:spcAft>
              <a:buClr>
                <a:schemeClr val="dk1"/>
              </a:buClr>
              <a:buSzPts val="1100"/>
              <a:buFont typeface="Arial"/>
              <a:buNone/>
            </a:pPr>
            <a:r>
              <a:rPr b="1" lang="en-US" sz="1400" u="sng">
                <a:solidFill>
                  <a:srgbClr val="0563C1"/>
                </a:solidFill>
                <a:hlinkClick r:id="rId5">
                  <a:extLst>
                    <a:ext uri="{A12FA001-AC4F-418D-AE19-62706E023703}">
                      <ahyp:hlinkClr val="tx"/>
                    </a:ext>
                  </a:extLst>
                </a:hlinkClick>
              </a:rPr>
              <a:t>www.nairaproject.com</a:t>
            </a:r>
            <a:endParaRPr b="1" sz="1400" u="sng">
              <a:solidFill>
                <a:schemeClr val="dk1"/>
              </a:solidFill>
            </a:endParaRPr>
          </a:p>
          <a:p>
            <a:pPr indent="0" lvl="0" marL="0" rtl="0" algn="l">
              <a:lnSpc>
                <a:spcPct val="150000"/>
              </a:lnSpc>
              <a:spcBef>
                <a:spcPts val="800"/>
              </a:spcBef>
              <a:spcAft>
                <a:spcPts val="0"/>
              </a:spcAft>
              <a:buClr>
                <a:schemeClr val="dk1"/>
              </a:buClr>
              <a:buSzPts val="1100"/>
              <a:buFont typeface="Arial"/>
              <a:buNone/>
            </a:pPr>
            <a:r>
              <a:rPr b="1" lang="en-US" sz="1400" u="sng">
                <a:solidFill>
                  <a:srgbClr val="0563C1"/>
                </a:solidFill>
                <a:hlinkClick r:id="rId6">
                  <a:extLst>
                    <a:ext uri="{A12FA001-AC4F-418D-AE19-62706E023703}">
                      <ahyp:hlinkClr val="tx"/>
                    </a:ext>
                  </a:extLst>
                </a:hlinkClick>
              </a:rPr>
              <a:t>www.theconversation.com</a:t>
            </a:r>
            <a:endParaRPr b="1" sz="1400" u="sng">
              <a:solidFill>
                <a:schemeClr val="dk1"/>
              </a:solidFill>
            </a:endParaRPr>
          </a:p>
          <a:p>
            <a:pPr indent="0" lvl="0" marL="0" rtl="0" algn="l">
              <a:lnSpc>
                <a:spcPct val="150000"/>
              </a:lnSpc>
              <a:spcBef>
                <a:spcPts val="800"/>
              </a:spcBef>
              <a:spcAft>
                <a:spcPts val="0"/>
              </a:spcAft>
              <a:buClr>
                <a:schemeClr val="dk1"/>
              </a:buClr>
              <a:buSzPts val="1100"/>
              <a:buFont typeface="Arial"/>
              <a:buNone/>
            </a:pPr>
            <a:r>
              <a:rPr b="1" lang="en-US" sz="1400" u="sng">
                <a:solidFill>
                  <a:srgbClr val="0563C1"/>
                </a:solidFill>
                <a:hlinkClick r:id="rId7">
                  <a:extLst>
                    <a:ext uri="{A12FA001-AC4F-418D-AE19-62706E023703}">
                      <ahyp:hlinkClr val="tx"/>
                    </a:ext>
                  </a:extLst>
                </a:hlinkClick>
              </a:rPr>
              <a:t>www.papers.ssrn.com</a:t>
            </a:r>
            <a:endParaRPr sz="1400"/>
          </a:p>
          <a:p>
            <a:pPr indent="0" lvl="0" marL="0" rtl="0" algn="l">
              <a:lnSpc>
                <a:spcPct val="150000"/>
              </a:lnSpc>
              <a:spcBef>
                <a:spcPts val="800"/>
              </a:spcBef>
              <a:spcAft>
                <a:spcPts val="0"/>
              </a:spcAft>
              <a:buClr>
                <a:schemeClr val="dk1"/>
              </a:buClr>
              <a:buSzPts val="1100"/>
              <a:buFont typeface="Arial"/>
              <a:buNone/>
            </a:pPr>
            <a:r>
              <a:rPr b="1" lang="en-US" sz="1400" u="sng">
                <a:solidFill>
                  <a:srgbClr val="0563C1"/>
                </a:solidFill>
              </a:rPr>
              <a:t>https://www.kaggle.com/souravbarik/customer-satisfaction-using-olist-dataset#Understanding-the-data</a:t>
            </a:r>
            <a:endParaRPr b="1" sz="1400" u="sng">
              <a:solidFill>
                <a:srgbClr val="0563C1"/>
              </a:solidFill>
            </a:endParaRPr>
          </a:p>
          <a:p>
            <a:pPr indent="0" lvl="0" marL="0" rtl="0" algn="l">
              <a:lnSpc>
                <a:spcPct val="150000"/>
              </a:lnSpc>
              <a:spcBef>
                <a:spcPts val="800"/>
              </a:spcBef>
              <a:spcAft>
                <a:spcPts val="800"/>
              </a:spcAft>
              <a:buClr>
                <a:schemeClr val="dk1"/>
              </a:buClr>
              <a:buSzPts val="1100"/>
              <a:buFont typeface="Arial"/>
              <a:buNone/>
            </a:pPr>
            <a:r>
              <a:rPr b="1" lang="en-US" sz="1400" u="sng">
                <a:solidFill>
                  <a:srgbClr val="0563C1"/>
                </a:solidFill>
              </a:rPr>
              <a:t>https://github.com/ShrishailSGajbhar/PGPML-Projects/blob/master/Unsupervised%20Learning/Proj_UnsupPCA_SSG-2.ipynb</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70" name="Shape 70"/>
        <p:cNvGrpSpPr/>
        <p:nvPr/>
      </p:nvGrpSpPr>
      <p:grpSpPr>
        <a:xfrm>
          <a:off x="0" y="0"/>
          <a:ext cx="0" cy="0"/>
          <a:chOff x="0" y="0"/>
          <a:chExt cx="0" cy="0"/>
        </a:xfrm>
      </p:grpSpPr>
      <p:sp>
        <p:nvSpPr>
          <p:cNvPr id="71" name="Google Shape;71;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US" sz="1600" u="sng">
                <a:solidFill>
                  <a:srgbClr val="292929"/>
                </a:solidFill>
                <a:highlight>
                  <a:srgbClr val="FFFFFF"/>
                </a:highlight>
              </a:rPr>
              <a:t>Business Problem</a:t>
            </a:r>
            <a:r>
              <a:rPr b="1" lang="en-US" sz="1600" u="sng"/>
              <a:t>:</a:t>
            </a:r>
            <a:endParaRPr b="1" sz="1600" u="sng"/>
          </a:p>
          <a:p>
            <a:pPr indent="0" lvl="0" marL="0" rtl="0" algn="l">
              <a:lnSpc>
                <a:spcPct val="100000"/>
              </a:lnSpc>
              <a:spcBef>
                <a:spcPts val="0"/>
              </a:spcBef>
              <a:spcAft>
                <a:spcPts val="0"/>
              </a:spcAft>
              <a:buSzPts val="2800"/>
              <a:buNone/>
            </a:pPr>
            <a:r>
              <a:t/>
            </a:r>
            <a:endParaRPr b="1" sz="1600" u="sng"/>
          </a:p>
        </p:txBody>
      </p:sp>
      <p:sp>
        <p:nvSpPr>
          <p:cNvPr id="72" name="Google Shape;72;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rgbClr val="292929"/>
              </a:buClr>
              <a:buSzPts val="1400"/>
              <a:buChar char="-"/>
            </a:pPr>
            <a:r>
              <a:rPr lang="en-US" sz="1400">
                <a:solidFill>
                  <a:srgbClr val="292929"/>
                </a:solidFill>
                <a:highlight>
                  <a:srgbClr val="FFFFFF"/>
                </a:highlight>
              </a:rPr>
              <a:t>The brazilian customers are more conservative about their spending nature. We wanted to look at this scenario in terms of understanding their needs and requirements to make their as well as retailers life easier.</a:t>
            </a:r>
            <a:br>
              <a:rPr lang="en-US" sz="1400">
                <a:solidFill>
                  <a:srgbClr val="292929"/>
                </a:solidFill>
                <a:highlight>
                  <a:srgbClr val="FFFFFF"/>
                </a:highlight>
              </a:rPr>
            </a:br>
            <a:endParaRPr sz="1400">
              <a:solidFill>
                <a:srgbClr val="292929"/>
              </a:solidFill>
              <a:highlight>
                <a:srgbClr val="FFFFFF"/>
              </a:highlight>
            </a:endParaRPr>
          </a:p>
          <a:p>
            <a:pPr indent="-317500" lvl="0" marL="457200" rtl="0" algn="l">
              <a:lnSpc>
                <a:spcPct val="150000"/>
              </a:lnSpc>
              <a:spcBef>
                <a:spcPts val="0"/>
              </a:spcBef>
              <a:spcAft>
                <a:spcPts val="0"/>
              </a:spcAft>
              <a:buClr>
                <a:srgbClr val="292929"/>
              </a:buClr>
              <a:buSzPts val="1400"/>
              <a:buChar char="-"/>
            </a:pPr>
            <a:r>
              <a:rPr lang="en-US" sz="1400">
                <a:solidFill>
                  <a:srgbClr val="495057"/>
                </a:solidFill>
                <a:highlight>
                  <a:srgbClr val="FFFFFF"/>
                </a:highlight>
              </a:rPr>
              <a:t>They tend to have more reservations when buying goods online that aren’t essential. So, we need to suggest appropriate promotions by the businesses so we can attract more and more customers.</a:t>
            </a:r>
            <a:br>
              <a:rPr lang="en-US" sz="1400">
                <a:solidFill>
                  <a:srgbClr val="495057"/>
                </a:solidFill>
                <a:highlight>
                  <a:srgbClr val="FFFFFF"/>
                </a:highlight>
              </a:rPr>
            </a:br>
            <a:endParaRPr sz="1400">
              <a:solidFill>
                <a:srgbClr val="495057"/>
              </a:solidFill>
              <a:highlight>
                <a:srgbClr val="FFFFFF"/>
              </a:highlight>
            </a:endParaRPr>
          </a:p>
          <a:p>
            <a:pPr indent="-317500" lvl="0" marL="457200" rtl="0" algn="l">
              <a:lnSpc>
                <a:spcPct val="150000"/>
              </a:lnSpc>
              <a:spcBef>
                <a:spcPts val="0"/>
              </a:spcBef>
              <a:spcAft>
                <a:spcPts val="0"/>
              </a:spcAft>
              <a:buClr>
                <a:srgbClr val="292929"/>
              </a:buClr>
              <a:buSzPts val="1400"/>
              <a:buChar char="-"/>
            </a:pPr>
            <a:r>
              <a:rPr lang="en-US" sz="1400">
                <a:solidFill>
                  <a:srgbClr val="495057"/>
                </a:solidFill>
                <a:highlight>
                  <a:srgbClr val="FFFFFF"/>
                </a:highlight>
              </a:rPr>
              <a:t>Pricing become less of a sore point once consumers know that they like what they will get.</a:t>
            </a:r>
            <a:endParaRPr sz="1400">
              <a:solidFill>
                <a:srgbClr val="292929"/>
              </a:solidFill>
              <a:highlight>
                <a:srgbClr val="FFFFFF"/>
              </a:highlight>
            </a:endParaRPr>
          </a:p>
          <a:p>
            <a:pPr indent="0" lvl="0" marL="0" rtl="0" algn="l">
              <a:lnSpc>
                <a:spcPct val="150000"/>
              </a:lnSpc>
              <a:spcBef>
                <a:spcPts val="0"/>
              </a:spcBef>
              <a:spcAft>
                <a:spcPts val="0"/>
              </a:spcAft>
              <a:buNone/>
            </a:pPr>
            <a:r>
              <a:t/>
            </a:r>
            <a:endParaRPr sz="1400">
              <a:solidFill>
                <a:srgbClr val="292929"/>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76" name="Shape 76"/>
        <p:cNvGrpSpPr/>
        <p:nvPr/>
      </p:nvGrpSpPr>
      <p:grpSpPr>
        <a:xfrm>
          <a:off x="0" y="0"/>
          <a:ext cx="0" cy="0"/>
          <a:chOff x="0" y="0"/>
          <a:chExt cx="0" cy="0"/>
        </a:xfrm>
      </p:grpSpPr>
      <p:sp>
        <p:nvSpPr>
          <p:cNvPr id="77" name="Google Shape;77;p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US" sz="1600" u="sng">
                <a:solidFill>
                  <a:srgbClr val="292929"/>
                </a:solidFill>
                <a:highlight>
                  <a:srgbClr val="FFFFFF"/>
                </a:highlight>
              </a:rPr>
              <a:t>Dataset and Domain:</a:t>
            </a:r>
            <a:endParaRPr b="1" sz="1600" u="sng">
              <a:solidFill>
                <a:srgbClr val="292929"/>
              </a:solidFill>
              <a:highlight>
                <a:srgbClr val="FFFFFF"/>
              </a:highlight>
            </a:endParaRPr>
          </a:p>
          <a:p>
            <a:pPr indent="0" lvl="0" marL="0" rtl="0" algn="l">
              <a:lnSpc>
                <a:spcPct val="100000"/>
              </a:lnSpc>
              <a:spcBef>
                <a:spcPts val="800"/>
              </a:spcBef>
              <a:spcAft>
                <a:spcPts val="0"/>
              </a:spcAft>
              <a:buSzPts val="2800"/>
              <a:buNone/>
            </a:pPr>
            <a:r>
              <a:t/>
            </a:r>
            <a:endParaRPr b="1" sz="1600" u="sng">
              <a:solidFill>
                <a:srgbClr val="292929"/>
              </a:solidFill>
              <a:highlight>
                <a:srgbClr val="FFFFFF"/>
              </a:highlight>
            </a:endParaRPr>
          </a:p>
        </p:txBody>
      </p:sp>
      <p:sp>
        <p:nvSpPr>
          <p:cNvPr id="78" name="Google Shape;78;p5"/>
          <p:cNvSpPr txBox="1"/>
          <p:nvPr>
            <p:ph idx="1" type="body"/>
          </p:nvPr>
        </p:nvSpPr>
        <p:spPr>
          <a:xfrm>
            <a:off x="484100" y="315075"/>
            <a:ext cx="8411100" cy="326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292929"/>
              </a:buClr>
              <a:buSzPts val="1400"/>
              <a:buAutoNum type="arabicPeriod"/>
            </a:pPr>
            <a:r>
              <a:rPr b="1" lang="en-US" sz="1400">
                <a:solidFill>
                  <a:srgbClr val="292929"/>
                </a:solidFill>
                <a:highlight>
                  <a:srgbClr val="FFFFFF"/>
                </a:highlight>
              </a:rPr>
              <a:t>olist_orders_dataset</a:t>
            </a:r>
            <a:r>
              <a:rPr lang="en-US" sz="1400">
                <a:solidFill>
                  <a:srgbClr val="292929"/>
                </a:solidFill>
                <a:highlight>
                  <a:srgbClr val="FFFFFF"/>
                </a:highlight>
              </a:rPr>
              <a:t>: This table is connected to 4 other tables. It is used to connect all the details related to an order.</a:t>
            </a:r>
            <a:endParaRPr sz="1400">
              <a:solidFill>
                <a:srgbClr val="292929"/>
              </a:solidFill>
            </a:endParaRPr>
          </a:p>
          <a:p>
            <a:pPr indent="-317500" lvl="0" marL="457200" rtl="0" algn="l">
              <a:lnSpc>
                <a:spcPct val="150000"/>
              </a:lnSpc>
              <a:spcBef>
                <a:spcPts val="0"/>
              </a:spcBef>
              <a:spcAft>
                <a:spcPts val="0"/>
              </a:spcAft>
              <a:buClr>
                <a:srgbClr val="292929"/>
              </a:buClr>
              <a:buSzPts val="1400"/>
              <a:buAutoNum type="arabicPeriod"/>
            </a:pPr>
            <a:r>
              <a:rPr lang="en-US" sz="1400">
                <a:solidFill>
                  <a:srgbClr val="292929"/>
                </a:solidFill>
                <a:highlight>
                  <a:srgbClr val="FFFFFF"/>
                </a:highlight>
              </a:rPr>
              <a:t> </a:t>
            </a:r>
            <a:r>
              <a:rPr b="1" lang="en-US" sz="1400">
                <a:solidFill>
                  <a:srgbClr val="292929"/>
                </a:solidFill>
                <a:highlight>
                  <a:srgbClr val="FFFFFF"/>
                </a:highlight>
              </a:rPr>
              <a:t>olist_order_items_dataset</a:t>
            </a:r>
            <a:r>
              <a:rPr lang="en-US" sz="1400">
                <a:solidFill>
                  <a:srgbClr val="292929"/>
                </a:solidFill>
                <a:highlight>
                  <a:srgbClr val="FFFFFF"/>
                </a:highlight>
              </a:rPr>
              <a:t>: It contains the details of an item that had been purchased such as shipping date, price and so on.</a:t>
            </a:r>
            <a:endParaRPr sz="1400">
              <a:solidFill>
                <a:srgbClr val="292929"/>
              </a:solidFill>
            </a:endParaRPr>
          </a:p>
          <a:p>
            <a:pPr indent="-317500" lvl="0" marL="457200" rtl="0" algn="l">
              <a:lnSpc>
                <a:spcPct val="150000"/>
              </a:lnSpc>
              <a:spcBef>
                <a:spcPts val="0"/>
              </a:spcBef>
              <a:spcAft>
                <a:spcPts val="0"/>
              </a:spcAft>
              <a:buClr>
                <a:srgbClr val="292929"/>
              </a:buClr>
              <a:buSzPts val="1400"/>
              <a:buAutoNum type="arabicPeriod"/>
            </a:pPr>
            <a:r>
              <a:rPr lang="en-US" sz="1400">
                <a:solidFill>
                  <a:srgbClr val="292929"/>
                </a:solidFill>
                <a:highlight>
                  <a:srgbClr val="FFFFFF"/>
                </a:highlight>
              </a:rPr>
              <a:t> </a:t>
            </a:r>
            <a:r>
              <a:rPr b="1" lang="en-US" sz="1400">
                <a:solidFill>
                  <a:srgbClr val="292929"/>
                </a:solidFill>
                <a:highlight>
                  <a:srgbClr val="FFFFFF"/>
                </a:highlight>
              </a:rPr>
              <a:t>olist_order_reviews_dataset</a:t>
            </a:r>
            <a:r>
              <a:rPr lang="en-US" sz="1400">
                <a:solidFill>
                  <a:srgbClr val="292929"/>
                </a:solidFill>
                <a:highlight>
                  <a:srgbClr val="FFFFFF"/>
                </a:highlight>
              </a:rPr>
              <a:t>: It contains details related to any reviews posted by the customer on a particular product that he had purchased.</a:t>
            </a:r>
            <a:endParaRPr sz="1400">
              <a:solidFill>
                <a:srgbClr val="292929"/>
              </a:solidFill>
            </a:endParaRPr>
          </a:p>
          <a:p>
            <a:pPr indent="-317500" lvl="0" marL="457200" rtl="0" algn="l">
              <a:lnSpc>
                <a:spcPct val="150000"/>
              </a:lnSpc>
              <a:spcBef>
                <a:spcPts val="0"/>
              </a:spcBef>
              <a:spcAft>
                <a:spcPts val="0"/>
              </a:spcAft>
              <a:buClr>
                <a:srgbClr val="292929"/>
              </a:buClr>
              <a:buSzPts val="1400"/>
              <a:buAutoNum type="arabicPeriod"/>
            </a:pPr>
            <a:r>
              <a:rPr lang="en-US" sz="1400">
                <a:solidFill>
                  <a:srgbClr val="292929"/>
                </a:solidFill>
                <a:highlight>
                  <a:srgbClr val="FFFFFF"/>
                </a:highlight>
              </a:rPr>
              <a:t> </a:t>
            </a:r>
            <a:r>
              <a:rPr b="1" lang="en-US" sz="1400">
                <a:solidFill>
                  <a:srgbClr val="292929"/>
                </a:solidFill>
                <a:highlight>
                  <a:srgbClr val="FFFFFF"/>
                </a:highlight>
              </a:rPr>
              <a:t>olist_products_dataset</a:t>
            </a:r>
            <a:r>
              <a:rPr lang="en-US" sz="1400">
                <a:solidFill>
                  <a:srgbClr val="292929"/>
                </a:solidFill>
                <a:highlight>
                  <a:srgbClr val="FFFFFF"/>
                </a:highlight>
              </a:rPr>
              <a:t>: It contains related to a product such as the ID, category name and measurements.</a:t>
            </a:r>
            <a:endParaRPr sz="1400">
              <a:solidFill>
                <a:srgbClr val="292929"/>
              </a:solidFill>
            </a:endParaRPr>
          </a:p>
          <a:p>
            <a:pPr indent="-317500" lvl="0" marL="457200" rtl="0" algn="l">
              <a:lnSpc>
                <a:spcPct val="150000"/>
              </a:lnSpc>
              <a:spcBef>
                <a:spcPts val="0"/>
              </a:spcBef>
              <a:spcAft>
                <a:spcPts val="0"/>
              </a:spcAft>
              <a:buClr>
                <a:srgbClr val="292929"/>
              </a:buClr>
              <a:buSzPts val="1400"/>
              <a:buAutoNum type="arabicPeriod"/>
            </a:pPr>
            <a:r>
              <a:rPr lang="en-US" sz="1400">
                <a:solidFill>
                  <a:srgbClr val="292929"/>
                </a:solidFill>
                <a:highlight>
                  <a:srgbClr val="FFFFFF"/>
                </a:highlight>
              </a:rPr>
              <a:t> </a:t>
            </a:r>
            <a:r>
              <a:rPr b="1" lang="en-US" sz="1400">
                <a:solidFill>
                  <a:srgbClr val="292929"/>
                </a:solidFill>
                <a:highlight>
                  <a:srgbClr val="FFFFFF"/>
                </a:highlight>
              </a:rPr>
              <a:t>olist_order_payments_dataset</a:t>
            </a:r>
            <a:r>
              <a:rPr lang="en-US" sz="1400">
                <a:solidFill>
                  <a:srgbClr val="292929"/>
                </a:solidFill>
                <a:highlight>
                  <a:srgbClr val="FFFFFF"/>
                </a:highlight>
              </a:rPr>
              <a:t>: The information contained in this table is related to the payment details associated with a particular order.</a:t>
            </a:r>
            <a:endParaRPr sz="1400">
              <a:solidFill>
                <a:srgbClr val="292929"/>
              </a:solidFill>
            </a:endParaRPr>
          </a:p>
          <a:p>
            <a:pPr indent="-317500" lvl="0" marL="457200" rtl="0" algn="l">
              <a:lnSpc>
                <a:spcPct val="150000"/>
              </a:lnSpc>
              <a:spcBef>
                <a:spcPts val="0"/>
              </a:spcBef>
              <a:spcAft>
                <a:spcPts val="0"/>
              </a:spcAft>
              <a:buClr>
                <a:srgbClr val="292929"/>
              </a:buClr>
              <a:buSzPts val="1400"/>
              <a:buAutoNum type="arabicPeriod"/>
            </a:pPr>
            <a:r>
              <a:rPr lang="en-US" sz="1400">
                <a:solidFill>
                  <a:srgbClr val="292929"/>
                </a:solidFill>
                <a:highlight>
                  <a:srgbClr val="FFFFFF"/>
                </a:highlight>
              </a:rPr>
              <a:t> </a:t>
            </a:r>
            <a:r>
              <a:rPr b="1" lang="en-US" sz="1400">
                <a:solidFill>
                  <a:srgbClr val="292929"/>
                </a:solidFill>
                <a:highlight>
                  <a:srgbClr val="FFFFFF"/>
                </a:highlight>
              </a:rPr>
              <a:t>olist_customers_dataset</a:t>
            </a:r>
            <a:r>
              <a:rPr lang="en-US" sz="1400">
                <a:solidFill>
                  <a:srgbClr val="292929"/>
                </a:solidFill>
                <a:highlight>
                  <a:srgbClr val="FFFFFF"/>
                </a:highlight>
              </a:rPr>
              <a:t>: Details the customer base information of this firm.</a:t>
            </a:r>
            <a:endParaRPr sz="1400">
              <a:solidFill>
                <a:srgbClr val="292929"/>
              </a:solidFill>
              <a:highlight>
                <a:srgbClr val="FFFFFF"/>
              </a:highlight>
            </a:endParaRPr>
          </a:p>
          <a:p>
            <a:pPr indent="-317500" lvl="0" marL="457200" rtl="0" algn="l">
              <a:lnSpc>
                <a:spcPct val="150000"/>
              </a:lnSpc>
              <a:spcBef>
                <a:spcPts val="0"/>
              </a:spcBef>
              <a:spcAft>
                <a:spcPts val="0"/>
              </a:spcAft>
              <a:buClr>
                <a:srgbClr val="292929"/>
              </a:buClr>
              <a:buSzPts val="1400"/>
              <a:buAutoNum type="arabicPeriod"/>
            </a:pPr>
            <a:r>
              <a:rPr b="1" lang="en-US" sz="1400">
                <a:solidFill>
                  <a:srgbClr val="292929"/>
                </a:solidFill>
                <a:highlight>
                  <a:srgbClr val="FFFFFF"/>
                </a:highlight>
              </a:rPr>
              <a:t>olist_geolocation_dataset</a:t>
            </a:r>
            <a:r>
              <a:rPr lang="en-US" sz="1400">
                <a:solidFill>
                  <a:srgbClr val="292929"/>
                </a:solidFill>
                <a:highlight>
                  <a:srgbClr val="FFFFFF"/>
                </a:highlight>
              </a:rPr>
              <a:t>: It contains geographical information related to both the sellers and customers.</a:t>
            </a:r>
            <a:endParaRPr sz="1400">
              <a:solidFill>
                <a:srgbClr val="292929"/>
              </a:solidFill>
            </a:endParaRPr>
          </a:p>
          <a:p>
            <a:pPr indent="-317500" lvl="0" marL="457200" rtl="0" algn="l">
              <a:lnSpc>
                <a:spcPct val="150000"/>
              </a:lnSpc>
              <a:spcBef>
                <a:spcPts val="0"/>
              </a:spcBef>
              <a:spcAft>
                <a:spcPts val="0"/>
              </a:spcAft>
              <a:buClr>
                <a:srgbClr val="292929"/>
              </a:buClr>
              <a:buSzPts val="1400"/>
              <a:buAutoNum type="arabicPeriod"/>
            </a:pPr>
            <a:r>
              <a:rPr lang="en-US" sz="1400">
                <a:solidFill>
                  <a:srgbClr val="292929"/>
                </a:solidFill>
                <a:highlight>
                  <a:srgbClr val="FFFFFF"/>
                </a:highlight>
              </a:rPr>
              <a:t> </a:t>
            </a:r>
            <a:r>
              <a:rPr b="1" lang="en-US" sz="1400">
                <a:solidFill>
                  <a:srgbClr val="292929"/>
                </a:solidFill>
                <a:highlight>
                  <a:srgbClr val="FFFFFF"/>
                </a:highlight>
              </a:rPr>
              <a:t>olist_sellers_dataset</a:t>
            </a:r>
            <a:r>
              <a:rPr lang="en-US" sz="1400">
                <a:solidFill>
                  <a:srgbClr val="292929"/>
                </a:solidFill>
                <a:highlight>
                  <a:srgbClr val="FFFFFF"/>
                </a:highlight>
              </a:rPr>
              <a:t>: This table contains the information related to all the sellers who have registered with this firm.</a:t>
            </a:r>
            <a:endParaRPr sz="1400">
              <a:solidFill>
                <a:srgbClr val="292929"/>
              </a:solidFill>
              <a:highlight>
                <a:srgbClr val="FFFFFF"/>
              </a:highlight>
            </a:endParaRPr>
          </a:p>
          <a:p>
            <a:pPr indent="0" lvl="0" marL="0" rtl="0" algn="l">
              <a:lnSpc>
                <a:spcPct val="115000"/>
              </a:lnSpc>
              <a:spcBef>
                <a:spcPts val="0"/>
              </a:spcBef>
              <a:spcAft>
                <a:spcPts val="1200"/>
              </a:spcAft>
              <a:buSzPts val="1800"/>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https://miro.medium.com/max/938/1*b00aSwBGjIp2waglN3Syqw.png" id="83" name="Google Shape;83;p6"/>
          <p:cNvPicPr preferRelativeResize="0"/>
          <p:nvPr/>
        </p:nvPicPr>
        <p:blipFill rotWithShape="1">
          <a:blip r:embed="rId3">
            <a:alphaModFix/>
          </a:blip>
          <a:srcRect b="7228" l="560" r="-558" t="-7230"/>
          <a:stretch/>
        </p:blipFill>
        <p:spPr>
          <a:xfrm>
            <a:off x="794376" y="164250"/>
            <a:ext cx="7172625" cy="440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7"/>
          <p:cNvSpPr txBox="1"/>
          <p:nvPr>
            <p:ph type="title"/>
          </p:nvPr>
        </p:nvSpPr>
        <p:spPr>
          <a:xfrm>
            <a:off x="311700" y="228900"/>
            <a:ext cx="8520600" cy="5727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292929"/>
              </a:buClr>
              <a:buSzPts val="1600"/>
              <a:buFont typeface="Arial"/>
              <a:buChar char="-"/>
            </a:pPr>
            <a:r>
              <a:rPr b="1" lang="en-US" sz="1600">
                <a:solidFill>
                  <a:srgbClr val="292929"/>
                </a:solidFill>
              </a:rPr>
              <a:t>Variable categorization: categorical vs numerical</a:t>
            </a:r>
            <a:endParaRPr b="1" sz="1600">
              <a:solidFill>
                <a:srgbClr val="292929"/>
              </a:solidFill>
            </a:endParaRPr>
          </a:p>
          <a:p>
            <a:pPr indent="0" lvl="0" marL="0" rtl="0" algn="l">
              <a:lnSpc>
                <a:spcPct val="100000"/>
              </a:lnSpc>
              <a:spcBef>
                <a:spcPts val="0"/>
              </a:spcBef>
              <a:spcAft>
                <a:spcPts val="0"/>
              </a:spcAft>
              <a:buSzPts val="2800"/>
              <a:buNone/>
            </a:pPr>
            <a:r>
              <a:t/>
            </a:r>
            <a:endParaRPr b="1" sz="1600">
              <a:solidFill>
                <a:srgbClr val="292929"/>
              </a:solidFill>
            </a:endParaRPr>
          </a:p>
        </p:txBody>
      </p:sp>
      <p:pic>
        <p:nvPicPr>
          <p:cNvPr id="89" name="Google Shape;89;p7"/>
          <p:cNvPicPr preferRelativeResize="0"/>
          <p:nvPr/>
        </p:nvPicPr>
        <p:blipFill rotWithShape="1">
          <a:blip r:embed="rId3">
            <a:alphaModFix/>
          </a:blip>
          <a:srcRect b="0" l="0" r="0" t="0"/>
          <a:stretch/>
        </p:blipFill>
        <p:spPr>
          <a:xfrm>
            <a:off x="1060075" y="750888"/>
            <a:ext cx="6191250" cy="4219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0000"/>
          </a:blip>
          <a:stretch>
            <a:fillRect/>
          </a:stretch>
        </a:blipFill>
      </p:bgPr>
    </p:bg>
    <p:spTree>
      <p:nvGrpSpPr>
        <p:cNvPr id="93" name="Shape 93"/>
        <p:cNvGrpSpPr/>
        <p:nvPr/>
      </p:nvGrpSpPr>
      <p:grpSpPr>
        <a:xfrm>
          <a:off x="0" y="0"/>
          <a:ext cx="0" cy="0"/>
          <a:chOff x="0" y="0"/>
          <a:chExt cx="0" cy="0"/>
        </a:xfrm>
      </p:grpSpPr>
      <p:sp>
        <p:nvSpPr>
          <p:cNvPr id="94" name="Google Shape;9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US" sz="1600" u="sng">
                <a:solidFill>
                  <a:srgbClr val="292929"/>
                </a:solidFill>
              </a:rPr>
              <a:t>Observations:</a:t>
            </a:r>
            <a:endParaRPr b="1" sz="1600" u="sng">
              <a:solidFill>
                <a:srgbClr val="292929"/>
              </a:solidFill>
            </a:endParaRPr>
          </a:p>
          <a:p>
            <a:pPr indent="0" lvl="0" marL="0" rtl="0" algn="l">
              <a:lnSpc>
                <a:spcPct val="100000"/>
              </a:lnSpc>
              <a:spcBef>
                <a:spcPts val="0"/>
              </a:spcBef>
              <a:spcAft>
                <a:spcPts val="0"/>
              </a:spcAft>
              <a:buSzPts val="2800"/>
              <a:buNone/>
            </a:pPr>
            <a:r>
              <a:t/>
            </a:r>
            <a:endParaRPr b="1" sz="1600" u="sng">
              <a:solidFill>
                <a:srgbClr val="292929"/>
              </a:solidFill>
            </a:endParaRPr>
          </a:p>
        </p:txBody>
      </p:sp>
      <p:sp>
        <p:nvSpPr>
          <p:cNvPr id="95" name="Google Shape;9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914400" rtl="0" algn="l">
              <a:lnSpc>
                <a:spcPct val="150000"/>
              </a:lnSpc>
              <a:spcBef>
                <a:spcPts val="0"/>
              </a:spcBef>
              <a:spcAft>
                <a:spcPts val="0"/>
              </a:spcAft>
              <a:buClr>
                <a:srgbClr val="292929"/>
              </a:buClr>
              <a:buSzPts val="1400"/>
              <a:buFont typeface="Arial"/>
              <a:buChar char="●"/>
            </a:pPr>
            <a:r>
              <a:rPr lang="en-US" sz="1400">
                <a:solidFill>
                  <a:srgbClr val="292929"/>
                </a:solidFill>
              </a:rPr>
              <a:t>Products dataset has maximum number of numeric features(i.e dtype:</a:t>
            </a:r>
            <a:r>
              <a:rPr lang="en-US" sz="1400">
                <a:solidFill>
                  <a:srgbClr val="151515"/>
                </a:solidFill>
              </a:rPr>
              <a:t> 'int16', 'int32', 'int64', 'float16', 'float32', 'float64')</a:t>
            </a:r>
            <a:endParaRPr sz="1400">
              <a:solidFill>
                <a:srgbClr val="292929"/>
              </a:solidFill>
            </a:endParaRPr>
          </a:p>
          <a:p>
            <a:pPr indent="-317500" lvl="0" marL="914400" rtl="0" algn="l">
              <a:lnSpc>
                <a:spcPct val="150000"/>
              </a:lnSpc>
              <a:spcBef>
                <a:spcPts val="0"/>
              </a:spcBef>
              <a:spcAft>
                <a:spcPts val="0"/>
              </a:spcAft>
              <a:buClr>
                <a:srgbClr val="292929"/>
              </a:buClr>
              <a:buSzPts val="1400"/>
              <a:buFont typeface="Arial"/>
              <a:buChar char="●"/>
            </a:pPr>
            <a:r>
              <a:rPr lang="en-US" sz="1400">
                <a:solidFill>
                  <a:srgbClr val="151515"/>
                </a:solidFill>
              </a:rPr>
              <a:t>Orders dataset has maximum number of features of object dtype.</a:t>
            </a:r>
            <a:endParaRPr sz="1400">
              <a:solidFill>
                <a:srgbClr val="292929"/>
              </a:solidFill>
            </a:endParaRPr>
          </a:p>
          <a:p>
            <a:pPr indent="-317500" lvl="0" marL="914400" rtl="0" algn="l">
              <a:lnSpc>
                <a:spcPct val="150000"/>
              </a:lnSpc>
              <a:spcBef>
                <a:spcPts val="0"/>
              </a:spcBef>
              <a:spcAft>
                <a:spcPts val="0"/>
              </a:spcAft>
              <a:buClr>
                <a:srgbClr val="292929"/>
              </a:buClr>
              <a:buSzPts val="1400"/>
              <a:buFont typeface="Arial"/>
              <a:buChar char="●"/>
            </a:pPr>
            <a:r>
              <a:rPr lang="en-US" sz="1400">
                <a:solidFill>
                  <a:srgbClr val="151515"/>
                </a:solidFill>
              </a:rPr>
              <a:t>We can also observe that all the timestamps are in object data types .So, we have to convert it into datetime type to do analysis on these features.</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9"/>
          <p:cNvSpPr txBox="1"/>
          <p:nvPr>
            <p:ph type="title"/>
          </p:nvPr>
        </p:nvSpPr>
        <p:spPr>
          <a:xfrm>
            <a:off x="311700" y="-160"/>
            <a:ext cx="8520600" cy="572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b="1" lang="en-US" sz="1600" u="sng"/>
              <a:t>Missing values</a:t>
            </a:r>
            <a:endParaRPr b="1" sz="1600" u="sng"/>
          </a:p>
          <a:p>
            <a:pPr indent="0" lvl="0" marL="0" rtl="0" algn="l">
              <a:lnSpc>
                <a:spcPct val="100000"/>
              </a:lnSpc>
              <a:spcBef>
                <a:spcPts val="0"/>
              </a:spcBef>
              <a:spcAft>
                <a:spcPts val="0"/>
              </a:spcAft>
              <a:buSzPts val="2800"/>
              <a:buNone/>
            </a:pPr>
            <a:r>
              <a:t/>
            </a:r>
            <a:endParaRPr b="1" sz="1600" u="sng"/>
          </a:p>
        </p:txBody>
      </p:sp>
      <p:sp>
        <p:nvSpPr>
          <p:cNvPr id="101" name="Google Shape;101;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lang="en-US" sz="1100" u="sng">
                <a:solidFill>
                  <a:schemeClr val="dk1"/>
                </a:solidFill>
              </a:rPr>
              <a:t>olist_products_datas</a:t>
            </a:r>
            <a:endParaRPr sz="1100" u="sng">
              <a:solidFill>
                <a:schemeClr val="dk1"/>
              </a:solidFill>
            </a:endParaRPr>
          </a:p>
          <a:p>
            <a:pPr indent="0" lvl="0" marL="0" rtl="0" algn="l">
              <a:lnSpc>
                <a:spcPct val="115000"/>
              </a:lnSpc>
              <a:spcBef>
                <a:spcPts val="800"/>
              </a:spcBef>
              <a:spcAft>
                <a:spcPts val="1200"/>
              </a:spcAft>
              <a:buSzPts val="1800"/>
              <a:buNone/>
            </a:pPr>
            <a:r>
              <a:t/>
            </a:r>
            <a:endParaRPr sz="1100" u="sng">
              <a:solidFill>
                <a:schemeClr val="dk1"/>
              </a:solidFill>
            </a:endParaRPr>
          </a:p>
        </p:txBody>
      </p:sp>
      <p:pic>
        <p:nvPicPr>
          <p:cNvPr id="102" name="Google Shape;102;p9"/>
          <p:cNvPicPr preferRelativeResize="0"/>
          <p:nvPr/>
        </p:nvPicPr>
        <p:blipFill rotWithShape="1">
          <a:blip r:embed="rId3">
            <a:alphaModFix/>
          </a:blip>
          <a:srcRect b="0" l="0" r="0" t="0"/>
          <a:stretch/>
        </p:blipFill>
        <p:spPr>
          <a:xfrm>
            <a:off x="0" y="455000"/>
            <a:ext cx="4878725" cy="2261075"/>
          </a:xfrm>
          <a:prstGeom prst="rect">
            <a:avLst/>
          </a:prstGeom>
          <a:noFill/>
          <a:ln>
            <a:noFill/>
          </a:ln>
        </p:spPr>
      </p:pic>
      <p:pic>
        <p:nvPicPr>
          <p:cNvPr id="103" name="Google Shape;103;p9"/>
          <p:cNvPicPr preferRelativeResize="0"/>
          <p:nvPr/>
        </p:nvPicPr>
        <p:blipFill rotWithShape="1">
          <a:blip r:embed="rId4">
            <a:alphaModFix/>
          </a:blip>
          <a:srcRect b="0" l="0" r="0" t="0"/>
          <a:stretch/>
        </p:blipFill>
        <p:spPr>
          <a:xfrm>
            <a:off x="67988" y="2760000"/>
            <a:ext cx="4742743" cy="2261075"/>
          </a:xfrm>
          <a:prstGeom prst="rect">
            <a:avLst/>
          </a:prstGeom>
          <a:noFill/>
          <a:ln>
            <a:noFill/>
          </a:ln>
        </p:spPr>
      </p:pic>
      <p:pic>
        <p:nvPicPr>
          <p:cNvPr id="104" name="Google Shape;104;p9"/>
          <p:cNvPicPr preferRelativeResize="0"/>
          <p:nvPr/>
        </p:nvPicPr>
        <p:blipFill rotWithShape="1">
          <a:blip r:embed="rId5">
            <a:alphaModFix/>
          </a:blip>
          <a:srcRect b="-6608" l="-6609" r="0" t="0"/>
          <a:stretch/>
        </p:blipFill>
        <p:spPr>
          <a:xfrm>
            <a:off x="3886450" y="506874"/>
            <a:ext cx="5071025" cy="2358600"/>
          </a:xfrm>
          <a:prstGeom prst="rect">
            <a:avLst/>
          </a:prstGeom>
          <a:noFill/>
          <a:ln>
            <a:noFill/>
          </a:ln>
        </p:spPr>
      </p:pic>
      <p:pic>
        <p:nvPicPr>
          <p:cNvPr id="105" name="Google Shape;105;p9"/>
          <p:cNvPicPr preferRelativeResize="0"/>
          <p:nvPr/>
        </p:nvPicPr>
        <p:blipFill rotWithShape="1">
          <a:blip r:embed="rId6">
            <a:alphaModFix/>
          </a:blip>
          <a:srcRect b="0" l="0" r="0" t="0"/>
          <a:stretch/>
        </p:blipFill>
        <p:spPr>
          <a:xfrm>
            <a:off x="4572000" y="3046750"/>
            <a:ext cx="3975050" cy="1974325"/>
          </a:xfrm>
          <a:prstGeom prst="rect">
            <a:avLst/>
          </a:prstGeom>
          <a:noFill/>
          <a:ln>
            <a:noFill/>
          </a:ln>
        </p:spPr>
      </p:pic>
      <p:sp>
        <p:nvSpPr>
          <p:cNvPr id="106" name="Google Shape;106;p9"/>
          <p:cNvSpPr txBox="1"/>
          <p:nvPr/>
        </p:nvSpPr>
        <p:spPr>
          <a:xfrm>
            <a:off x="488575" y="2571013"/>
            <a:ext cx="3000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800"/>
              </a:spcAft>
              <a:buClr>
                <a:srgbClr val="000000"/>
              </a:buClr>
              <a:buSzPts val="1100"/>
              <a:buFont typeface="Arial"/>
              <a:buNone/>
            </a:pPr>
            <a:r>
              <a:rPr b="0" i="0" lang="en-US" sz="1100" u="sng" cap="none" strike="noStrike">
                <a:solidFill>
                  <a:srgbClr val="FF0000"/>
                </a:solidFill>
                <a:latin typeface="Arial"/>
                <a:ea typeface="Arial"/>
                <a:cs typeface="Arial"/>
                <a:sym typeface="Arial"/>
              </a:rPr>
              <a:t>olist_orders_dataset</a:t>
            </a:r>
            <a:endParaRPr b="0" i="0" sz="1100" u="sng" cap="none" strike="noStrike">
              <a:solidFill>
                <a:srgbClr val="FF0000"/>
              </a:solidFill>
              <a:latin typeface="Arial"/>
              <a:ea typeface="Arial"/>
              <a:cs typeface="Arial"/>
              <a:sym typeface="Arial"/>
            </a:endParaRPr>
          </a:p>
        </p:txBody>
      </p:sp>
      <p:sp>
        <p:nvSpPr>
          <p:cNvPr id="107" name="Google Shape;107;p9"/>
          <p:cNvSpPr txBox="1"/>
          <p:nvPr/>
        </p:nvSpPr>
        <p:spPr>
          <a:xfrm>
            <a:off x="753375" y="4865700"/>
            <a:ext cx="3000000" cy="354000"/>
          </a:xfrm>
          <a:prstGeom prst="rect">
            <a:avLst/>
          </a:prstGeom>
          <a:noFill/>
          <a:ln>
            <a:noFill/>
          </a:ln>
        </p:spPr>
        <p:txBody>
          <a:bodyPr anchorCtr="0" anchor="t" bIns="91425" lIns="91425" spcFirstLastPara="1" rIns="91425" wrap="square" tIns="91425">
            <a:spAutoFit/>
          </a:bodyPr>
          <a:lstStyle/>
          <a:p>
            <a:pPr indent="0" lvl="0" marL="228600" marR="0" rtl="0" algn="ctr">
              <a:lnSpc>
                <a:spcPct val="150000"/>
              </a:lnSpc>
              <a:spcBef>
                <a:spcPts val="0"/>
              </a:spcBef>
              <a:spcAft>
                <a:spcPts val="800"/>
              </a:spcAft>
              <a:buClr>
                <a:srgbClr val="000000"/>
              </a:buClr>
              <a:buSzPts val="1100"/>
              <a:buFont typeface="Arial"/>
              <a:buNone/>
            </a:pPr>
            <a:r>
              <a:rPr b="0" i="0" lang="en-US" sz="1100" u="sng" cap="none" strike="noStrike">
                <a:solidFill>
                  <a:srgbClr val="FF0000"/>
                </a:solidFill>
                <a:latin typeface="Arial"/>
                <a:ea typeface="Arial"/>
                <a:cs typeface="Arial"/>
                <a:sym typeface="Arial"/>
              </a:rPr>
              <a:t>olist_orders_reviews_dataset</a:t>
            </a:r>
            <a:endParaRPr b="0" i="0" sz="1100" u="sng" cap="none" strike="noStrike">
              <a:solidFill>
                <a:srgbClr val="FF0000"/>
              </a:solidFill>
              <a:latin typeface="Arial"/>
              <a:ea typeface="Arial"/>
              <a:cs typeface="Arial"/>
              <a:sym typeface="Arial"/>
            </a:endParaRPr>
          </a:p>
        </p:txBody>
      </p:sp>
      <p:sp>
        <p:nvSpPr>
          <p:cNvPr id="108" name="Google Shape;108;p9"/>
          <p:cNvSpPr txBox="1"/>
          <p:nvPr/>
        </p:nvSpPr>
        <p:spPr>
          <a:xfrm>
            <a:off x="4921963" y="2683675"/>
            <a:ext cx="3000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800"/>
              </a:spcAft>
              <a:buClr>
                <a:srgbClr val="000000"/>
              </a:buClr>
              <a:buSzPts val="1100"/>
              <a:buFont typeface="Arial"/>
              <a:buNone/>
            </a:pPr>
            <a:r>
              <a:rPr b="0" i="0" lang="en-US" sz="1100" u="sng" cap="none" strike="noStrike">
                <a:solidFill>
                  <a:srgbClr val="FF0000"/>
                </a:solidFill>
                <a:latin typeface="Arial"/>
                <a:ea typeface="Arial"/>
                <a:cs typeface="Arial"/>
                <a:sym typeface="Arial"/>
              </a:rPr>
              <a:t>olist_products_dataset</a:t>
            </a:r>
            <a:endParaRPr b="0" i="0" sz="1100" u="sng" cap="none" strike="noStrike">
              <a:solidFill>
                <a:srgbClr val="FF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2021-09-14T10:23:24Z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1033-11.2.0.10130</vt:lpwstr>
  </property>
</Properties>
</file>